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</p:sldIdLst>
  <p:sldSz cy="5143500" cx="9144000"/>
  <p:notesSz cx="6858000" cy="9144000"/>
  <p:embeddedFontLst>
    <p:embeddedFont>
      <p:font typeface="Oswald"/>
      <p:regular r:id="rId85"/>
      <p:bold r:id="rId8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font" Target="fonts/Oswald-bold.fntdata"/><Relationship Id="rId41" Type="http://schemas.openxmlformats.org/officeDocument/2006/relationships/slide" Target="slides/slide36.xml"/><Relationship Id="rId85" Type="http://schemas.openxmlformats.org/officeDocument/2006/relationships/font" Target="fonts/Oswald-regular.fntdata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37fa8d6c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37fa8d6c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9f79a5065f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9f79a5065f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9f79a5065f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9f79a5065f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9f79a5065f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9f79a5065f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38aa4eccc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a38aa4eccc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a38aa4eccc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a38aa4eccc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a38aa4eccc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a38aa4eccc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a38aa4eccc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a38aa4eccc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a38aa4eccc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a38aa4eccc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a38aa4eccc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a38aa4eccc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f79a5065f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9f79a5065f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9f79a5065f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9f79a5065f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a38aa4eccc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a38aa4eccc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9f79a5065f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9f79a5065f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f79a5065f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f79a5065f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9f79a5065f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9f79a5065f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a38aa4eccc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a38aa4eccc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9f79a5065f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9f79a5065f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a38aa4eccc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a38aa4eccc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a38aa4eccc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a38aa4eccc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a38aa4eccc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a38aa4eccc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a38aa4eccc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a38aa4eccc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37fa8d6c7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37fa8d6c7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a38aa4eccc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a38aa4eccc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a37fa8d6c7_0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a37fa8d6c7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a37fa8d6c7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a37fa8d6c7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a37fa8d6c7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a37fa8d6c7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a37fa8d6c7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a37fa8d6c7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a37fa8d6c7_0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a37fa8d6c7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a38aa4ec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a38aa4ec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a38aa4eccc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a38aa4ecc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a37fa8d6c7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a37fa8d6c7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a37fa8d6c7_0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a37fa8d6c7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37fa8d6c7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37fa8d6c7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a38aa4eccc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a38aa4ecc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a38aa4ecc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a38aa4ecc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a37fa8d6c7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a37fa8d6c7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a37fa8d6c7_0_4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a37fa8d6c7_0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a37fa8d6c7_0_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a37fa8d6c7_0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a37fa8d6c7_0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a37fa8d6c7_0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38aa4eccc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38aa4eccc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a38aa4eccc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a38aa4eccc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a38aa4eccc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a38aa4eccc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a38aa4eccc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a38aa4eccc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a37fa8d6c7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a37fa8d6c7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38aa4eccc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38aa4eccc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a38aa4eccc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a38aa4eccc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a38aa4eccc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a38aa4eccc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9f79a5065f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9f79a5065f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9f79a5065f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9f79a5065f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9f79a5065f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9f79a5065f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9f79a5065f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9f79a5065f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9f79a5065f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9f79a5065f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a37fa8d6c7_0_4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a37fa8d6c7_0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a38aa4eccc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a38aa4eccc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9f79a5065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9f79a5065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a37fa8d6c7_0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a37fa8d6c7_0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9f79a5065f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9f79a5065f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a37fa8d6c7_0_5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a37fa8d6c7_0_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a37fa8d6c7_0_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a37fa8d6c7_0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a37fa8d6c7_0_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a37fa8d6c7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a37fa8d6c7_0_5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a37fa8d6c7_0_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a37fa8d6c7_0_5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a37fa8d6c7_0_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a37fa8d6c7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a37fa8d6c7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a37fa8d6c7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a37fa8d6c7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a37fa8d6c7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a37fa8d6c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Юля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9f79a5065f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9f79a5065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a37fa8d6c7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a37fa8d6c7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a37fa8d6c7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a37fa8d6c7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a37fa8d6c7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a37fa8d6c7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a37fa8d6c7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a37fa8d6c7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a37fa8d6c7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a37fa8d6c7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a37fa8d6c7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a37fa8d6c7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a37fa8d6c7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a37fa8d6c7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a37fa8d6c7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a37fa8d6c7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a37fa8d6c7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a37fa8d6c7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a37fa8d6c7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a37fa8d6c7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9f79a5065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9f79a5065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9f79a5065f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9f79a5065f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2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2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Relationship Id="rId4" Type="http://schemas.openxmlformats.org/officeDocument/2006/relationships/image" Target="../media/image5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76.png"/><Relationship Id="rId6" Type="http://schemas.openxmlformats.org/officeDocument/2006/relationships/image" Target="../media/image14.png"/><Relationship Id="rId7" Type="http://schemas.openxmlformats.org/officeDocument/2006/relationships/image" Target="../media/image1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Relationship Id="rId4" Type="http://schemas.openxmlformats.org/officeDocument/2006/relationships/image" Target="../media/image32.png"/><Relationship Id="rId5" Type="http://schemas.openxmlformats.org/officeDocument/2006/relationships/image" Target="../media/image24.png"/><Relationship Id="rId6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.png"/><Relationship Id="rId4" Type="http://schemas.openxmlformats.org/officeDocument/2006/relationships/image" Target="../media/image26.png"/><Relationship Id="rId5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6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3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3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3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3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3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3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2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43.png"/><Relationship Id="rId6" Type="http://schemas.openxmlformats.org/officeDocument/2006/relationships/image" Target="../media/image3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41.png"/><Relationship Id="rId6" Type="http://schemas.openxmlformats.org/officeDocument/2006/relationships/image" Target="../media/image3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8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5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5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5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56.png"/><Relationship Id="rId6" Type="http://schemas.openxmlformats.org/officeDocument/2006/relationships/image" Target="../media/image5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58.png"/><Relationship Id="rId6" Type="http://schemas.openxmlformats.org/officeDocument/2006/relationships/image" Target="../media/image5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53.png"/><Relationship Id="rId6" Type="http://schemas.openxmlformats.org/officeDocument/2006/relationships/image" Target="../media/image3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8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103.png"/><Relationship Id="rId6" Type="http://schemas.openxmlformats.org/officeDocument/2006/relationships/image" Target="../media/image105.png"/><Relationship Id="rId7" Type="http://schemas.openxmlformats.org/officeDocument/2006/relationships/image" Target="../media/image14.png"/><Relationship Id="rId8" Type="http://schemas.openxmlformats.org/officeDocument/2006/relationships/image" Target="../media/image1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2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5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2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5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6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6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4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6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4.png"/><Relationship Id="rId4" Type="http://schemas.openxmlformats.org/officeDocument/2006/relationships/image" Target="../media/image77.gif"/></Relationships>
</file>

<file path=ppt/slides/_rels/slide63.xml.rels><?xml version="1.0" encoding="UTF-8" standalone="yes"?><Relationships xmlns="http://schemas.openxmlformats.org/package/2006/relationships"><Relationship Id="rId11" Type="http://schemas.openxmlformats.org/officeDocument/2006/relationships/image" Target="../media/image75.jpg"/><Relationship Id="rId10" Type="http://schemas.openxmlformats.org/officeDocument/2006/relationships/image" Target="../media/image78.jpg"/><Relationship Id="rId13" Type="http://schemas.openxmlformats.org/officeDocument/2006/relationships/image" Target="../media/image82.png"/><Relationship Id="rId12" Type="http://schemas.openxmlformats.org/officeDocument/2006/relationships/image" Target="../media/image7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3.jpg"/><Relationship Id="rId4" Type="http://schemas.openxmlformats.org/officeDocument/2006/relationships/image" Target="../media/image72.jpg"/><Relationship Id="rId9" Type="http://schemas.openxmlformats.org/officeDocument/2006/relationships/image" Target="../media/image74.jpg"/><Relationship Id="rId15" Type="http://schemas.openxmlformats.org/officeDocument/2006/relationships/image" Target="../media/image87.jpg"/><Relationship Id="rId14" Type="http://schemas.openxmlformats.org/officeDocument/2006/relationships/image" Target="../media/image80.png"/><Relationship Id="rId5" Type="http://schemas.openxmlformats.org/officeDocument/2006/relationships/image" Target="../media/image65.jpg"/><Relationship Id="rId6" Type="http://schemas.openxmlformats.org/officeDocument/2006/relationships/image" Target="../media/image73.png"/><Relationship Id="rId7" Type="http://schemas.openxmlformats.org/officeDocument/2006/relationships/image" Target="../media/image70.png"/><Relationship Id="rId8" Type="http://schemas.openxmlformats.org/officeDocument/2006/relationships/image" Target="../media/image71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1.png"/><Relationship Id="rId4" Type="http://schemas.openxmlformats.org/officeDocument/2006/relationships/image" Target="../media/image83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07.png"/></Relationships>
</file>

<file path=ppt/slides/_rels/slide6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1.png"/><Relationship Id="rId4" Type="http://schemas.openxmlformats.org/officeDocument/2006/relationships/image" Target="../media/image83.png"/><Relationship Id="rId9" Type="http://schemas.openxmlformats.org/officeDocument/2006/relationships/image" Target="../media/image67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10.png"/><Relationship Id="rId8" Type="http://schemas.openxmlformats.org/officeDocument/2006/relationships/image" Target="../media/image14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7.png"/><Relationship Id="rId4" Type="http://schemas.openxmlformats.org/officeDocument/2006/relationships/image" Target="../media/image9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7.png"/><Relationship Id="rId4" Type="http://schemas.openxmlformats.org/officeDocument/2006/relationships/image" Target="../media/image108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7.png"/><Relationship Id="rId4" Type="http://schemas.openxmlformats.org/officeDocument/2006/relationships/image" Target="../media/image9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2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7.png"/><Relationship Id="rId4" Type="http://schemas.openxmlformats.org/officeDocument/2006/relationships/image" Target="../media/image89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2.xml.rels><?xml version="1.0" encoding="UTF-8" standalone="yes"?><Relationships xmlns="http://schemas.openxmlformats.org/package/2006/relationships"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8.png"/><Relationship Id="rId4" Type="http://schemas.openxmlformats.org/officeDocument/2006/relationships/image" Target="../media/image93.png"/><Relationship Id="rId9" Type="http://schemas.openxmlformats.org/officeDocument/2006/relationships/image" Target="../media/image3.png"/><Relationship Id="rId5" Type="http://schemas.openxmlformats.org/officeDocument/2006/relationships/image" Target="../media/image92.png"/><Relationship Id="rId6" Type="http://schemas.openxmlformats.org/officeDocument/2006/relationships/image" Target="../media/image94.png"/><Relationship Id="rId7" Type="http://schemas.openxmlformats.org/officeDocument/2006/relationships/image" Target="../media/image96.png"/><Relationship Id="rId8" Type="http://schemas.openxmlformats.org/officeDocument/2006/relationships/image" Target="../media/image90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8.png"/><Relationship Id="rId4" Type="http://schemas.openxmlformats.org/officeDocument/2006/relationships/image" Target="../media/image100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8.png"/><Relationship Id="rId4" Type="http://schemas.openxmlformats.org/officeDocument/2006/relationships/image" Target="../media/image10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8.png"/><Relationship Id="rId4" Type="http://schemas.openxmlformats.org/officeDocument/2006/relationships/hyperlink" Target="https://zakupki.prom.ua/auction_sandbox" TargetMode="External"/><Relationship Id="rId5" Type="http://schemas.openxmlformats.org/officeDocument/2006/relationships/image" Target="../media/image99.png"/><Relationship Id="rId6" Type="http://schemas.openxmlformats.org/officeDocument/2006/relationships/image" Target="../media/image3.png"/><Relationship Id="rId7" Type="http://schemas.openxmlformats.org/officeDocument/2006/relationships/image" Target="../media/image6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8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109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104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101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06.png"/><Relationship Id="rId4" Type="http://schemas.openxmlformats.org/officeDocument/2006/relationships/image" Target="../media/image98.png"/><Relationship Id="rId5" Type="http://schemas.openxmlformats.org/officeDocument/2006/relationships/image" Target="../media/image9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42.png"/><Relationship Id="rId5" Type="http://schemas.openxmlformats.org/officeDocument/2006/relationships/image" Target="../media/image14.png"/><Relationship Id="rId6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763250" y="3749325"/>
            <a:ext cx="56175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1500">
                <a:solidFill>
                  <a:schemeClr val="lt1"/>
                </a:solidFill>
              </a:rPr>
              <a:t>Наталия Ковалева</a:t>
            </a:r>
            <a:r>
              <a:rPr i="0" lang="ru" sz="1500" u="none" cap="none" strike="noStrike">
                <a:solidFill>
                  <a:schemeClr val="lt1"/>
                </a:solidFill>
              </a:rPr>
              <a:t>, </a:t>
            </a:r>
            <a:endParaRPr i="0" sz="1500" u="none" cap="none" strike="noStrike"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>
                <a:solidFill>
                  <a:schemeClr val="lt1"/>
                </a:solidFill>
              </a:rPr>
              <a:t>руководитель сервиса коммерческих закупок на</a:t>
            </a:r>
            <a:r>
              <a:rPr i="0" lang="ru" u="none" cap="none" strike="noStrike">
                <a:solidFill>
                  <a:schemeClr val="lt1"/>
                </a:solidFill>
              </a:rPr>
              <a:t> Zakupki.prom.ua</a:t>
            </a:r>
            <a:br>
              <a:rPr i="0" lang="ru" u="none" cap="none" strike="noStrike">
                <a:solidFill>
                  <a:schemeClr val="lt1"/>
                </a:solidFill>
              </a:rPr>
            </a:br>
            <a:endParaRPr i="0" u="none" cap="none" strike="noStrike">
              <a:solidFill>
                <a:schemeClr val="lt1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075" y="0"/>
            <a:ext cx="9186250" cy="519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b="27419" l="0" r="0" t="22908"/>
          <a:stretch/>
        </p:blipFill>
        <p:spPr>
          <a:xfrm>
            <a:off x="1720600" y="100575"/>
            <a:ext cx="5716875" cy="17038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028050" y="2213450"/>
            <a:ext cx="7968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>
                <a:solidFill>
                  <a:schemeClr val="lt1"/>
                </a:solidFill>
              </a:rPr>
              <a:t>Аналітика та звіти – потужні інструменти для участі в закупівлях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113450" y="3956925"/>
            <a:ext cx="2964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br>
              <a:rPr i="0" lang="ru" u="none" cap="none" strike="noStrike">
                <a:solidFill>
                  <a:schemeClr val="lt1"/>
                </a:solidFill>
              </a:rPr>
            </a:br>
            <a:endParaRPr i="0" u="none" cap="none" strike="noStrike">
              <a:solidFill>
                <a:schemeClr val="lt1"/>
              </a:solidFill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6126125" y="3956925"/>
            <a:ext cx="2964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i="0" sz="1300" u="none" cap="none" strike="noStrike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40" name="Google Shape;140;p22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1">
            <a:off x="0" y="2"/>
            <a:ext cx="9143999" cy="63384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 txBox="1"/>
          <p:nvPr/>
        </p:nvSpPr>
        <p:spPr>
          <a:xfrm>
            <a:off x="147600" y="45325"/>
            <a:ext cx="8996400" cy="4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900">
                <a:solidFill>
                  <a:srgbClr val="FFFFFF"/>
                </a:solidFill>
              </a:rPr>
              <a:t>Як додати компанію у структуру компаній?</a:t>
            </a:r>
            <a:endParaRPr b="1" sz="1900">
              <a:solidFill>
                <a:srgbClr val="FFFFFF"/>
              </a:solidFill>
            </a:endParaRPr>
          </a:p>
        </p:txBody>
      </p:sp>
      <p:pic>
        <p:nvPicPr>
          <p:cNvPr id="142" name="Google Shape;142;p22"/>
          <p:cNvPicPr preferRelativeResize="0"/>
          <p:nvPr/>
        </p:nvPicPr>
        <p:blipFill rotWithShape="1">
          <a:blip r:embed="rId4">
            <a:alphaModFix/>
          </a:blip>
          <a:srcRect b="17514" l="22846" r="17093" t="23592"/>
          <a:stretch/>
        </p:blipFill>
        <p:spPr>
          <a:xfrm>
            <a:off x="351125" y="633850"/>
            <a:ext cx="8176061" cy="450965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2"/>
          <p:cNvSpPr/>
          <p:nvPr/>
        </p:nvSpPr>
        <p:spPr>
          <a:xfrm>
            <a:off x="3340500" y="1632875"/>
            <a:ext cx="1231500" cy="265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2"/>
          <p:cNvSpPr/>
          <p:nvPr/>
        </p:nvSpPr>
        <p:spPr>
          <a:xfrm>
            <a:off x="3748550" y="703425"/>
            <a:ext cx="522000" cy="265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50" name="Google Shape;150;p23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1">
            <a:off x="0" y="2"/>
            <a:ext cx="9143999" cy="63384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/>
        </p:nvSpPr>
        <p:spPr>
          <a:xfrm>
            <a:off x="147600" y="45325"/>
            <a:ext cx="8996400" cy="4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900">
                <a:solidFill>
                  <a:srgbClr val="FFFFFF"/>
                </a:solidFill>
              </a:rPr>
              <a:t>Як додати компанію у структуру компаній?</a:t>
            </a:r>
            <a:endParaRPr b="1" sz="1900">
              <a:solidFill>
                <a:srgbClr val="FFFFFF"/>
              </a:solidFill>
            </a:endParaRPr>
          </a:p>
        </p:txBody>
      </p:sp>
      <p:pic>
        <p:nvPicPr>
          <p:cNvPr id="152" name="Google Shape;152;p23"/>
          <p:cNvPicPr preferRelativeResize="0"/>
          <p:nvPr/>
        </p:nvPicPr>
        <p:blipFill rotWithShape="1">
          <a:blip r:embed="rId4">
            <a:alphaModFix/>
          </a:blip>
          <a:srcRect b="1383" l="0" r="0" t="39982"/>
          <a:stretch/>
        </p:blipFill>
        <p:spPr>
          <a:xfrm>
            <a:off x="589450" y="633850"/>
            <a:ext cx="8112693" cy="450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58" name="Google Shape;158;p24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1">
            <a:off x="0" y="2"/>
            <a:ext cx="9143999" cy="63384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/>
          <p:cNvSpPr txBox="1"/>
          <p:nvPr/>
        </p:nvSpPr>
        <p:spPr>
          <a:xfrm>
            <a:off x="147600" y="45325"/>
            <a:ext cx="8996400" cy="4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900">
                <a:solidFill>
                  <a:srgbClr val="FFFFFF"/>
                </a:solidFill>
              </a:rPr>
              <a:t>Як додати компанію у структуру компаній?</a:t>
            </a:r>
            <a:endParaRPr b="1" sz="1900">
              <a:solidFill>
                <a:srgbClr val="FFFFFF"/>
              </a:solidFill>
            </a:endParaRPr>
          </a:p>
        </p:txBody>
      </p:sp>
      <p:pic>
        <p:nvPicPr>
          <p:cNvPr id="160" name="Google Shape;160;p24"/>
          <p:cNvPicPr preferRelativeResize="0"/>
          <p:nvPr/>
        </p:nvPicPr>
        <p:blipFill rotWithShape="1">
          <a:blip r:embed="rId4">
            <a:alphaModFix/>
          </a:blip>
          <a:srcRect b="31964" l="23538" r="20694" t="14619"/>
          <a:stretch/>
        </p:blipFill>
        <p:spPr>
          <a:xfrm>
            <a:off x="0" y="674375"/>
            <a:ext cx="8218301" cy="44280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p24"/>
          <p:cNvCxnSpPr/>
          <p:nvPr/>
        </p:nvCxnSpPr>
        <p:spPr>
          <a:xfrm>
            <a:off x="7164925" y="892675"/>
            <a:ext cx="9600" cy="1233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2" name="Google Shape;162;p24"/>
          <p:cNvSpPr/>
          <p:nvPr/>
        </p:nvSpPr>
        <p:spPr>
          <a:xfrm>
            <a:off x="5314400" y="968575"/>
            <a:ext cx="1698600" cy="1290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68" name="Google Shape;1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/>
          <p:nvPr/>
        </p:nvSpPr>
        <p:spPr>
          <a:xfrm>
            <a:off x="3962875" y="820225"/>
            <a:ext cx="4876800" cy="12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3500">
                <a:solidFill>
                  <a:srgbClr val="219451"/>
                </a:solidFill>
                <a:latin typeface="Oswald"/>
                <a:ea typeface="Oswald"/>
                <a:cs typeface="Oswald"/>
                <a:sym typeface="Oswald"/>
              </a:rPr>
              <a:t>Ви активно приймаєте участь у закупівлях та не хочете щось пропустити?</a:t>
            </a:r>
            <a:endParaRPr b="1" sz="3500">
              <a:solidFill>
                <a:srgbClr val="21945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113" y="450250"/>
            <a:ext cx="2897287" cy="4165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76" name="Google Shape;176;p26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1">
            <a:off x="0" y="2"/>
            <a:ext cx="9143999" cy="63384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6"/>
          <p:cNvSpPr txBox="1"/>
          <p:nvPr/>
        </p:nvSpPr>
        <p:spPr>
          <a:xfrm>
            <a:off x="147600" y="45325"/>
            <a:ext cx="8996400" cy="4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900">
                <a:solidFill>
                  <a:srgbClr val="FFFFFF"/>
                </a:solidFill>
              </a:rPr>
              <a:t>Перелік всіх ваших аукціонів на сьогодні</a:t>
            </a:r>
            <a:endParaRPr b="1" sz="1900">
              <a:solidFill>
                <a:srgbClr val="FFFFFF"/>
              </a:solidFill>
            </a:endParaRPr>
          </a:p>
        </p:txBody>
      </p:sp>
      <p:pic>
        <p:nvPicPr>
          <p:cNvPr id="178" name="Google Shape;178;p26"/>
          <p:cNvPicPr preferRelativeResize="0"/>
          <p:nvPr/>
        </p:nvPicPr>
        <p:blipFill rotWithShape="1">
          <a:blip r:embed="rId4">
            <a:alphaModFix/>
          </a:blip>
          <a:srcRect b="28135" l="0" r="0" t="0"/>
          <a:stretch/>
        </p:blipFill>
        <p:spPr>
          <a:xfrm>
            <a:off x="818500" y="759400"/>
            <a:ext cx="7581200" cy="427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84" name="Google Shape;184;p27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1">
            <a:off x="0" y="2"/>
            <a:ext cx="9143999" cy="63384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7"/>
          <p:cNvSpPr txBox="1"/>
          <p:nvPr/>
        </p:nvSpPr>
        <p:spPr>
          <a:xfrm>
            <a:off x="147600" y="45325"/>
            <a:ext cx="8996400" cy="4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900">
                <a:solidFill>
                  <a:srgbClr val="FFFFFF"/>
                </a:solidFill>
              </a:rPr>
              <a:t>Перелік всіх ваших аукціонів на сьогодні</a:t>
            </a:r>
            <a:endParaRPr b="1" sz="1900">
              <a:solidFill>
                <a:srgbClr val="FFFFFF"/>
              </a:solidFill>
            </a:endParaRPr>
          </a:p>
        </p:txBody>
      </p:sp>
      <p:pic>
        <p:nvPicPr>
          <p:cNvPr id="186" name="Google Shape;18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2775" y="1421427"/>
            <a:ext cx="280050" cy="29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7"/>
          <p:cNvSpPr txBox="1"/>
          <p:nvPr/>
        </p:nvSpPr>
        <p:spPr>
          <a:xfrm>
            <a:off x="1261950" y="1330650"/>
            <a:ext cx="6553800" cy="25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rgbClr val="219451"/>
                </a:solidFill>
              </a:rPr>
              <a:t>з самого ранку ви будете отримувати додаткове повідомлення на вашу електронну </a:t>
            </a:r>
            <a:r>
              <a:rPr b="1" lang="ru" sz="1700">
                <a:solidFill>
                  <a:srgbClr val="219451"/>
                </a:solidFill>
              </a:rPr>
              <a:t>пошту</a:t>
            </a:r>
            <a:r>
              <a:rPr b="1" lang="ru" sz="1700">
                <a:solidFill>
                  <a:srgbClr val="219451"/>
                </a:solidFill>
              </a:rPr>
              <a:t> про всі аукціони в яких вам потрібно прийняти участь у вигляді excel-файлу</a:t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rgbClr val="219451"/>
                </a:solidFill>
              </a:rPr>
              <a:t>додаткове джерело інформування, що </a:t>
            </a:r>
            <a:r>
              <a:rPr b="1" lang="ru" sz="1700">
                <a:solidFill>
                  <a:srgbClr val="219451"/>
                </a:solidFill>
              </a:rPr>
              <a:t>вбереже</a:t>
            </a:r>
            <a:r>
              <a:rPr b="1" lang="ru" sz="1700">
                <a:solidFill>
                  <a:srgbClr val="219451"/>
                </a:solidFill>
              </a:rPr>
              <a:t> вас від пропуску</a:t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rgbClr val="219451"/>
                </a:solidFill>
              </a:rPr>
              <a:t>візьміть участь в аукціоні, скориставшись посиланням на закупівлю</a:t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595959"/>
              </a:solidFill>
            </a:endParaRPr>
          </a:p>
        </p:txBody>
      </p:sp>
      <p:pic>
        <p:nvPicPr>
          <p:cNvPr id="188" name="Google Shape;18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2775" y="2728027"/>
            <a:ext cx="280050" cy="29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2763" y="3505775"/>
            <a:ext cx="280050" cy="28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95" name="Google Shape;1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500" y="1235400"/>
            <a:ext cx="2543230" cy="285464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8"/>
          <p:cNvSpPr txBox="1"/>
          <p:nvPr/>
        </p:nvSpPr>
        <p:spPr>
          <a:xfrm>
            <a:off x="3909200" y="1383775"/>
            <a:ext cx="4876800" cy="12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3500">
                <a:solidFill>
                  <a:srgbClr val="219451"/>
                </a:solidFill>
                <a:latin typeface="Oswald"/>
                <a:ea typeface="Oswald"/>
                <a:cs typeface="Oswald"/>
                <a:sym typeface="Oswald"/>
              </a:rPr>
              <a:t>Хочете завжди вчасно подавати документи переможця?</a:t>
            </a:r>
            <a:endParaRPr b="1" sz="3500">
              <a:solidFill>
                <a:srgbClr val="21945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202" name="Google Shape;202;p29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3500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8090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6058" y="143450"/>
            <a:ext cx="6229575" cy="464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210" name="Google Shape;21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5625" y="1148062"/>
            <a:ext cx="280050" cy="28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0"/>
          <p:cNvPicPr preferRelativeResize="0"/>
          <p:nvPr/>
        </p:nvPicPr>
        <p:blipFill rotWithShape="1">
          <a:blip r:embed="rId4">
            <a:alphaModFix/>
          </a:blip>
          <a:srcRect b="78199" l="0" r="0" t="0"/>
          <a:stretch/>
        </p:blipFill>
        <p:spPr>
          <a:xfrm rot="-5400000">
            <a:off x="-23500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8090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688" y="1948800"/>
            <a:ext cx="280050" cy="28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4950" y="2228850"/>
            <a:ext cx="3333750" cy="29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0"/>
          <p:cNvSpPr txBox="1"/>
          <p:nvPr/>
        </p:nvSpPr>
        <p:spPr>
          <a:xfrm>
            <a:off x="1082275" y="0"/>
            <a:ext cx="76200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2600">
                <a:solidFill>
                  <a:srgbClr val="219451"/>
                </a:solidFill>
                <a:latin typeface="Oswald"/>
                <a:ea typeface="Oswald"/>
                <a:cs typeface="Oswald"/>
                <a:sym typeface="Oswald"/>
              </a:rPr>
              <a:t>Звіт про закупівлі в яких вас визнали переможцем</a:t>
            </a:r>
            <a:endParaRPr b="1" sz="2600">
              <a:solidFill>
                <a:srgbClr val="21945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6" name="Google Shape;216;p30"/>
          <p:cNvSpPr txBox="1"/>
          <p:nvPr/>
        </p:nvSpPr>
        <p:spPr>
          <a:xfrm>
            <a:off x="1620825" y="948450"/>
            <a:ext cx="6713700" cy="12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rgbClr val="219451"/>
                </a:solidFill>
              </a:rPr>
              <a:t>отримуйте повідомлення про тендери в яких вас вчора визнали переможцем</a:t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rgbClr val="219451"/>
                </a:solidFill>
              </a:rPr>
              <a:t>та додаткове нагадування за 1 день до завершення строку подання документів за ст. 17 Закону “Про публічні закупівлі”</a:t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222" name="Google Shape;222;p31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1">
            <a:off x="0" y="2"/>
            <a:ext cx="9143999" cy="63384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1"/>
          <p:cNvSpPr txBox="1"/>
          <p:nvPr/>
        </p:nvSpPr>
        <p:spPr>
          <a:xfrm>
            <a:off x="147600" y="45325"/>
            <a:ext cx="8996400" cy="9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900">
                <a:solidFill>
                  <a:srgbClr val="FFFFFF"/>
                </a:solidFill>
              </a:rPr>
              <a:t>Ви з якихось причин не прийняли участь у закупівлі із вашої підписки?</a:t>
            </a:r>
            <a:endParaRPr b="1" sz="1900">
              <a:solidFill>
                <a:srgbClr val="FFFFFF"/>
              </a:solidFill>
            </a:endParaRPr>
          </a:p>
        </p:txBody>
      </p:sp>
      <p:sp>
        <p:nvSpPr>
          <p:cNvPr id="224" name="Google Shape;224;p31"/>
          <p:cNvSpPr txBox="1"/>
          <p:nvPr/>
        </p:nvSpPr>
        <p:spPr>
          <a:xfrm>
            <a:off x="397200" y="685300"/>
            <a:ext cx="7844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45818E"/>
                </a:solidFill>
              </a:rPr>
              <a:t>Бажаєте проаналізувати ці тендери, переглянути умови та пропозицію переможця?</a:t>
            </a:r>
            <a:endParaRPr b="1" sz="1700">
              <a:solidFill>
                <a:srgbClr val="219451"/>
              </a:solidFill>
            </a:endParaRPr>
          </a:p>
        </p:txBody>
      </p:sp>
      <p:pic>
        <p:nvPicPr>
          <p:cNvPr id="225" name="Google Shape;225;p31"/>
          <p:cNvPicPr preferRelativeResize="0"/>
          <p:nvPr/>
        </p:nvPicPr>
        <p:blipFill rotWithShape="1">
          <a:blip r:embed="rId4">
            <a:alphaModFix/>
          </a:blip>
          <a:srcRect b="0" l="0" r="0" t="26530"/>
          <a:stretch/>
        </p:blipFill>
        <p:spPr>
          <a:xfrm>
            <a:off x="495900" y="1363750"/>
            <a:ext cx="7986600" cy="339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5">
            <a:alphaModFix/>
          </a:blip>
          <a:srcRect b="13616" l="22247" r="19022" t="30849"/>
          <a:stretch/>
        </p:blipFill>
        <p:spPr>
          <a:xfrm>
            <a:off x="915250" y="640825"/>
            <a:ext cx="8062723" cy="4288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/>
          <p:nvPr/>
        </p:nvSpPr>
        <p:spPr>
          <a:xfrm>
            <a:off x="5441925" y="730800"/>
            <a:ext cx="1247100" cy="3099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9" name="Google Shape;69;p14"/>
          <p:cNvCxnSpPr/>
          <p:nvPr/>
        </p:nvCxnSpPr>
        <p:spPr>
          <a:xfrm flipH="1" rot="10800000">
            <a:off x="4184625" y="1040700"/>
            <a:ext cx="1155600" cy="845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2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231" name="Google Shape;231;p32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2"/>
          <p:cNvSpPr txBox="1"/>
          <p:nvPr/>
        </p:nvSpPr>
        <p:spPr>
          <a:xfrm>
            <a:off x="633825" y="0"/>
            <a:ext cx="8510400" cy="10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800"/>
              <a:buChar char="●"/>
            </a:pPr>
            <a:r>
              <a:rPr b="1" lang="ru" sz="1800">
                <a:solidFill>
                  <a:srgbClr val="45818E"/>
                </a:solidFill>
              </a:rPr>
              <a:t>оберіть підписку за вашою категорією</a:t>
            </a:r>
            <a:endParaRPr b="1" sz="1800">
              <a:solidFill>
                <a:srgbClr val="45818E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800"/>
              <a:buChar char="●"/>
            </a:pPr>
            <a:r>
              <a:rPr b="1" lang="ru" sz="1800">
                <a:solidFill>
                  <a:srgbClr val="45818E"/>
                </a:solidFill>
              </a:rPr>
              <a:t>отримайте файл на вашу електронну пошту</a:t>
            </a:r>
            <a:endParaRPr b="1" sz="1800">
              <a:solidFill>
                <a:srgbClr val="45818E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800"/>
              <a:buChar char="●"/>
            </a:pPr>
            <a:r>
              <a:rPr b="1" lang="ru" sz="1800">
                <a:solidFill>
                  <a:srgbClr val="45818E"/>
                </a:solidFill>
              </a:rPr>
              <a:t>в разі потреби, файл можна отримувати автоматично кожного дня</a:t>
            </a:r>
            <a:endParaRPr b="1" sz="1800">
              <a:solidFill>
                <a:srgbClr val="45818E"/>
              </a:solidFill>
            </a:endParaRPr>
          </a:p>
          <a:p>
            <a:pPr indent="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5818E"/>
              </a:solidFill>
            </a:endParaRPr>
          </a:p>
        </p:txBody>
      </p:sp>
      <p:pic>
        <p:nvPicPr>
          <p:cNvPr id="234" name="Google Shape;234;p32"/>
          <p:cNvPicPr preferRelativeResize="0"/>
          <p:nvPr/>
        </p:nvPicPr>
        <p:blipFill rotWithShape="1">
          <a:blip r:embed="rId5">
            <a:alphaModFix/>
          </a:blip>
          <a:srcRect b="3474" l="0" r="0" t="0"/>
          <a:stretch/>
        </p:blipFill>
        <p:spPr>
          <a:xfrm>
            <a:off x="918400" y="1179875"/>
            <a:ext cx="7814125" cy="396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"/>
          <p:cNvSpPr txBox="1"/>
          <p:nvPr/>
        </p:nvSpPr>
        <p:spPr>
          <a:xfrm>
            <a:off x="714450" y="-16050"/>
            <a:ext cx="75231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solidFill>
                <a:srgbClr val="069C94"/>
              </a:solidFill>
            </a:endParaRPr>
          </a:p>
        </p:txBody>
      </p:sp>
      <p:pic>
        <p:nvPicPr>
          <p:cNvPr id="240" name="Google Shape;240;p33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1">
            <a:off x="0" y="2"/>
            <a:ext cx="9143999" cy="63384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3"/>
          <p:cNvSpPr txBox="1"/>
          <p:nvPr/>
        </p:nvSpPr>
        <p:spPr>
          <a:xfrm>
            <a:off x="0" y="0"/>
            <a:ext cx="91716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FF"/>
                </a:solidFill>
              </a:rPr>
              <a:t>Знайти тендер можна налаштувавши підписку</a:t>
            </a:r>
            <a:endParaRPr b="1" sz="2400">
              <a:solidFill>
                <a:srgbClr val="FFFFFF"/>
              </a:solidFill>
            </a:endParaRPr>
          </a:p>
        </p:txBody>
      </p:sp>
      <p:pic>
        <p:nvPicPr>
          <p:cNvPr id="242" name="Google Shape;24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700050"/>
            <a:ext cx="6165726" cy="42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3"/>
          <p:cNvSpPr txBox="1"/>
          <p:nvPr/>
        </p:nvSpPr>
        <p:spPr>
          <a:xfrm>
            <a:off x="6504200" y="827400"/>
            <a:ext cx="2516700" cy="25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500"/>
              <a:buFont typeface="Calibri"/>
              <a:buChar char="●"/>
            </a:pPr>
            <a:r>
              <a:rPr lang="ru" sz="1500">
                <a:solidFill>
                  <a:srgbClr val="45818E"/>
                </a:solidFill>
                <a:latin typeface="Calibri"/>
                <a:ea typeface="Calibri"/>
                <a:cs typeface="Calibri"/>
                <a:sym typeface="Calibri"/>
              </a:rPr>
              <a:t>можна обрати ті категорії товарів що Вас цікавлять;</a:t>
            </a:r>
            <a:endParaRPr sz="1500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500"/>
              <a:buFont typeface="Calibri"/>
              <a:buChar char="●"/>
            </a:pPr>
            <a:r>
              <a:rPr lang="ru" sz="1500">
                <a:solidFill>
                  <a:srgbClr val="45818E"/>
                </a:solidFill>
                <a:latin typeface="Calibri"/>
                <a:ea typeface="Calibri"/>
                <a:cs typeface="Calibri"/>
                <a:sym typeface="Calibri"/>
              </a:rPr>
              <a:t>регіон, бюджет;</a:t>
            </a:r>
            <a:endParaRPr sz="1500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500"/>
              <a:buFont typeface="Calibri"/>
              <a:buChar char="●"/>
            </a:pPr>
            <a:r>
              <a:rPr lang="ru" sz="1500">
                <a:solidFill>
                  <a:srgbClr val="45818E"/>
                </a:solidFill>
                <a:latin typeface="Calibri"/>
                <a:ea typeface="Calibri"/>
                <a:cs typeface="Calibri"/>
                <a:sym typeface="Calibri"/>
              </a:rPr>
              <a:t>можна підписатись на конкретних замовників;</a:t>
            </a:r>
            <a:endParaRPr sz="1500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500"/>
              <a:buFont typeface="Calibri"/>
              <a:buChar char="●"/>
            </a:pPr>
            <a:r>
              <a:rPr lang="ru" sz="1500">
                <a:solidFill>
                  <a:srgbClr val="45818E"/>
                </a:solidFill>
                <a:latin typeface="Calibri"/>
                <a:ea typeface="Calibri"/>
                <a:cs typeface="Calibri"/>
                <a:sym typeface="Calibri"/>
              </a:rPr>
              <a:t>раз на день Вам буде приходити повідомлення про нові тендери, що Вам цікаві</a:t>
            </a:r>
            <a:endParaRPr sz="1500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4"/>
          <p:cNvSpPr txBox="1"/>
          <p:nvPr/>
        </p:nvSpPr>
        <p:spPr>
          <a:xfrm>
            <a:off x="714450" y="-16050"/>
            <a:ext cx="75231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solidFill>
                <a:srgbClr val="069C94"/>
              </a:solidFill>
            </a:endParaRPr>
          </a:p>
        </p:txBody>
      </p:sp>
      <p:pic>
        <p:nvPicPr>
          <p:cNvPr id="249" name="Google Shape;249;p34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1">
            <a:off x="0" y="2"/>
            <a:ext cx="9143999" cy="633846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4"/>
          <p:cNvSpPr txBox="1"/>
          <p:nvPr/>
        </p:nvSpPr>
        <p:spPr>
          <a:xfrm>
            <a:off x="0" y="0"/>
            <a:ext cx="91716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FF"/>
                </a:solidFill>
              </a:rPr>
              <a:t>Знайти тендер можна налаштувавши підписку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251" name="Google Shape;251;p34"/>
          <p:cNvSpPr txBox="1"/>
          <p:nvPr/>
        </p:nvSpPr>
        <p:spPr>
          <a:xfrm>
            <a:off x="6504200" y="827400"/>
            <a:ext cx="2516700" cy="25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500"/>
              <a:buFont typeface="Calibri"/>
              <a:buChar char="●"/>
            </a:pPr>
            <a:r>
              <a:rPr lang="ru" sz="1500">
                <a:solidFill>
                  <a:srgbClr val="45818E"/>
                </a:solidFill>
                <a:latin typeface="Calibri"/>
                <a:ea typeface="Calibri"/>
                <a:cs typeface="Calibri"/>
                <a:sym typeface="Calibri"/>
              </a:rPr>
              <a:t>можна обрати ті категорії товарів що Вас цікавлять;</a:t>
            </a:r>
            <a:endParaRPr sz="1500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500"/>
              <a:buFont typeface="Calibri"/>
              <a:buChar char="●"/>
            </a:pPr>
            <a:r>
              <a:rPr lang="ru" sz="1500">
                <a:solidFill>
                  <a:srgbClr val="45818E"/>
                </a:solidFill>
                <a:latin typeface="Calibri"/>
                <a:ea typeface="Calibri"/>
                <a:cs typeface="Calibri"/>
                <a:sym typeface="Calibri"/>
              </a:rPr>
              <a:t>регіон, бюджет;</a:t>
            </a:r>
            <a:endParaRPr sz="1500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500"/>
              <a:buFont typeface="Calibri"/>
              <a:buChar char="●"/>
            </a:pPr>
            <a:r>
              <a:rPr lang="ru" sz="1500">
                <a:solidFill>
                  <a:srgbClr val="45818E"/>
                </a:solidFill>
                <a:latin typeface="Calibri"/>
                <a:ea typeface="Calibri"/>
                <a:cs typeface="Calibri"/>
                <a:sym typeface="Calibri"/>
              </a:rPr>
              <a:t>можна підписатись на конкретних замовників;</a:t>
            </a:r>
            <a:endParaRPr sz="1500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45818E"/>
              </a:buClr>
              <a:buSzPts val="1500"/>
              <a:buFont typeface="Calibri"/>
              <a:buChar char="●"/>
            </a:pPr>
            <a:r>
              <a:rPr lang="ru" sz="1500">
                <a:solidFill>
                  <a:srgbClr val="45818E"/>
                </a:solidFill>
                <a:latin typeface="Calibri"/>
                <a:ea typeface="Calibri"/>
                <a:cs typeface="Calibri"/>
                <a:sym typeface="Calibri"/>
              </a:rPr>
              <a:t>раз на день Вам буде приходити повідомлення про нові тендери, що Вам цікаві</a:t>
            </a:r>
            <a:endParaRPr sz="1500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775" y="1122150"/>
            <a:ext cx="6199401" cy="3680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5"/>
          <p:cNvSpPr txBox="1"/>
          <p:nvPr/>
        </p:nvSpPr>
        <p:spPr>
          <a:xfrm>
            <a:off x="714450" y="-16050"/>
            <a:ext cx="75231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solidFill>
                <a:srgbClr val="069C94"/>
              </a:solidFill>
            </a:endParaRPr>
          </a:p>
        </p:txBody>
      </p:sp>
      <p:pic>
        <p:nvPicPr>
          <p:cNvPr id="258" name="Google Shape;258;p35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1">
            <a:off x="0" y="2"/>
            <a:ext cx="9143999" cy="63384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5"/>
          <p:cNvSpPr txBox="1"/>
          <p:nvPr/>
        </p:nvSpPr>
        <p:spPr>
          <a:xfrm>
            <a:off x="0" y="0"/>
            <a:ext cx="91716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FF"/>
                </a:solidFill>
              </a:rPr>
              <a:t>Фільтри пошуку</a:t>
            </a:r>
            <a:endParaRPr b="1" sz="2400">
              <a:solidFill>
                <a:srgbClr val="FFFFFF"/>
              </a:solidFill>
            </a:endParaRPr>
          </a:p>
        </p:txBody>
      </p:sp>
      <p:sp>
        <p:nvSpPr>
          <p:cNvPr id="260" name="Google Shape;260;p35"/>
          <p:cNvSpPr txBox="1"/>
          <p:nvPr/>
        </p:nvSpPr>
        <p:spPr>
          <a:xfrm>
            <a:off x="6504200" y="827400"/>
            <a:ext cx="2516700" cy="25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5818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p35"/>
          <p:cNvPicPr preferRelativeResize="0"/>
          <p:nvPr/>
        </p:nvPicPr>
        <p:blipFill rotWithShape="1">
          <a:blip r:embed="rId4">
            <a:alphaModFix/>
          </a:blip>
          <a:srcRect b="18817" l="22137" r="18384" t="27294"/>
          <a:stretch/>
        </p:blipFill>
        <p:spPr>
          <a:xfrm>
            <a:off x="0" y="633850"/>
            <a:ext cx="8848037" cy="450965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5"/>
          <p:cNvSpPr/>
          <p:nvPr/>
        </p:nvSpPr>
        <p:spPr>
          <a:xfrm>
            <a:off x="2021425" y="673600"/>
            <a:ext cx="863700" cy="246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5"/>
          <p:cNvSpPr/>
          <p:nvPr/>
        </p:nvSpPr>
        <p:spPr>
          <a:xfrm>
            <a:off x="1369400" y="3310550"/>
            <a:ext cx="765900" cy="286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6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269" name="Google Shape;269;p36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6"/>
          <p:cNvPicPr preferRelativeResize="0"/>
          <p:nvPr/>
        </p:nvPicPr>
        <p:blipFill rotWithShape="1">
          <a:blip r:embed="rId5">
            <a:alphaModFix/>
          </a:blip>
          <a:srcRect b="41703" l="4396" r="11541" t="24767"/>
          <a:stretch/>
        </p:blipFill>
        <p:spPr>
          <a:xfrm>
            <a:off x="791100" y="3020900"/>
            <a:ext cx="8208701" cy="1841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0125" y="446427"/>
            <a:ext cx="280050" cy="29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6"/>
          <p:cNvSpPr txBox="1"/>
          <p:nvPr/>
        </p:nvSpPr>
        <p:spPr>
          <a:xfrm>
            <a:off x="1689725" y="374075"/>
            <a:ext cx="6713700" cy="12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rgbClr val="219451"/>
                </a:solidFill>
              </a:rPr>
              <a:t>коротка інформація по кожній закупівлі</a:t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rgbClr val="219451"/>
                </a:solidFill>
              </a:rPr>
              <a:t>умови оплати, </a:t>
            </a:r>
            <a:r>
              <a:rPr b="1" lang="ru" sz="1700">
                <a:solidFill>
                  <a:srgbClr val="219451"/>
                </a:solidFill>
              </a:rPr>
              <a:t>наявність банківської гарантії</a:t>
            </a:r>
            <a:endParaRPr b="1" sz="1700">
              <a:solidFill>
                <a:srgbClr val="21945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rgbClr val="219451"/>
                </a:solidFill>
              </a:rPr>
              <a:t>кінцева пропозиція переможця закупівлі</a:t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rgbClr val="219451"/>
                </a:solidFill>
              </a:rPr>
              <a:t>додатково може бути отриманий звіт із ставками (початковою та кінцевою) всіх учасників*</a:t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595959"/>
              </a:solidFill>
            </a:endParaRPr>
          </a:p>
        </p:txBody>
      </p:sp>
      <p:pic>
        <p:nvPicPr>
          <p:cNvPr id="274" name="Google Shape;274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70113" y="929350"/>
            <a:ext cx="280050" cy="28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70113" y="1427875"/>
            <a:ext cx="280050" cy="28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70113" y="2064275"/>
            <a:ext cx="280050" cy="28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7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282" name="Google Shape;282;p37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1">
            <a:off x="0" y="2"/>
            <a:ext cx="9143999" cy="63384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7"/>
          <p:cNvSpPr txBox="1"/>
          <p:nvPr/>
        </p:nvSpPr>
        <p:spPr>
          <a:xfrm>
            <a:off x="147600" y="45325"/>
            <a:ext cx="8996400" cy="9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900">
                <a:solidFill>
                  <a:srgbClr val="FFFFFF"/>
                </a:solidFill>
              </a:rPr>
              <a:t>Ви з якихось причин не прийняли участь у закупівлі із вашої підписки?</a:t>
            </a:r>
            <a:endParaRPr b="1" sz="1900">
              <a:solidFill>
                <a:srgbClr val="FFFFFF"/>
              </a:solidFill>
            </a:endParaRPr>
          </a:p>
        </p:txBody>
      </p:sp>
      <p:sp>
        <p:nvSpPr>
          <p:cNvPr id="284" name="Google Shape;284;p37"/>
          <p:cNvSpPr txBox="1"/>
          <p:nvPr/>
        </p:nvSpPr>
        <p:spPr>
          <a:xfrm>
            <a:off x="397200" y="685300"/>
            <a:ext cx="78444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45818E"/>
                </a:solidFill>
              </a:rPr>
              <a:t>Додатково може бути отримана інформація по аукціонам </a:t>
            </a:r>
            <a:endParaRPr b="1" sz="1700">
              <a:solidFill>
                <a:srgbClr val="219451"/>
              </a:solidFill>
            </a:endParaRPr>
          </a:p>
        </p:txBody>
      </p:sp>
      <p:pic>
        <p:nvPicPr>
          <p:cNvPr id="285" name="Google Shape;285;p37"/>
          <p:cNvPicPr preferRelativeResize="0"/>
          <p:nvPr/>
        </p:nvPicPr>
        <p:blipFill rotWithShape="1">
          <a:blip r:embed="rId4">
            <a:alphaModFix/>
          </a:blip>
          <a:srcRect b="0" l="4966" r="53297" t="0"/>
          <a:stretch/>
        </p:blipFill>
        <p:spPr>
          <a:xfrm>
            <a:off x="0" y="1552025"/>
            <a:ext cx="3816399" cy="27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7"/>
          <p:cNvPicPr preferRelativeResize="0"/>
          <p:nvPr/>
        </p:nvPicPr>
        <p:blipFill rotWithShape="1">
          <a:blip r:embed="rId5">
            <a:alphaModFix/>
          </a:blip>
          <a:srcRect b="0" l="-15257" r="19480" t="0"/>
          <a:stretch/>
        </p:blipFill>
        <p:spPr>
          <a:xfrm>
            <a:off x="3813125" y="1159900"/>
            <a:ext cx="5271275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7"/>
          <p:cNvPicPr preferRelativeResize="0"/>
          <p:nvPr/>
        </p:nvPicPr>
        <p:blipFill rotWithShape="1">
          <a:blip r:embed="rId6">
            <a:alphaModFix/>
          </a:blip>
          <a:srcRect b="26476" l="0" r="0" t="12391"/>
          <a:stretch/>
        </p:blipFill>
        <p:spPr>
          <a:xfrm flipH="1" rot="5400000">
            <a:off x="3290697" y="2671712"/>
            <a:ext cx="2057400" cy="102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8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293" name="Google Shape;293;p38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1">
            <a:off x="0" y="2"/>
            <a:ext cx="9143999" cy="63384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8"/>
          <p:cNvSpPr txBox="1"/>
          <p:nvPr/>
        </p:nvSpPr>
        <p:spPr>
          <a:xfrm>
            <a:off x="87625" y="45325"/>
            <a:ext cx="8996400" cy="9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900">
                <a:solidFill>
                  <a:srgbClr val="FFFFFF"/>
                </a:solidFill>
              </a:rPr>
              <a:t>У вашій компанії та в структурі вашого кабінету багато співробітників?</a:t>
            </a:r>
            <a:endParaRPr b="1" sz="1900">
              <a:solidFill>
                <a:srgbClr val="FFFFFF"/>
              </a:solidFill>
            </a:endParaRPr>
          </a:p>
        </p:txBody>
      </p:sp>
      <p:pic>
        <p:nvPicPr>
          <p:cNvPr id="295" name="Google Shape;29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262" y="1017781"/>
            <a:ext cx="7046275" cy="3788567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8"/>
          <p:cNvSpPr txBox="1"/>
          <p:nvPr/>
        </p:nvSpPr>
        <p:spPr>
          <a:xfrm>
            <a:off x="397188" y="2214950"/>
            <a:ext cx="7844400" cy="47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45818E"/>
                </a:solidFill>
              </a:rPr>
              <a:t>При цьому ви </a:t>
            </a:r>
            <a:r>
              <a:rPr b="1" lang="ru" sz="1800">
                <a:solidFill>
                  <a:srgbClr val="45818E"/>
                </a:solidFill>
              </a:rPr>
              <a:t>закріплюєте</a:t>
            </a:r>
            <a:r>
              <a:rPr b="1" lang="ru" sz="1800">
                <a:solidFill>
                  <a:srgbClr val="45818E"/>
                </a:solidFill>
              </a:rPr>
              <a:t> різних менеджерів на закупівлі?</a:t>
            </a:r>
            <a:endParaRPr b="1" sz="1700">
              <a:solidFill>
                <a:srgbClr val="21945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9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302" name="Google Shape;30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9"/>
          <p:cNvPicPr preferRelativeResize="0"/>
          <p:nvPr/>
        </p:nvPicPr>
        <p:blipFill rotWithShape="1">
          <a:blip r:embed="rId4">
            <a:alphaModFix/>
          </a:blip>
          <a:srcRect b="78199" l="0" r="0" t="0"/>
          <a:stretch/>
        </p:blipFill>
        <p:spPr>
          <a:xfrm rot="1">
            <a:off x="0" y="2"/>
            <a:ext cx="9143999" cy="48362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9"/>
          <p:cNvSpPr txBox="1"/>
          <p:nvPr/>
        </p:nvSpPr>
        <p:spPr>
          <a:xfrm>
            <a:off x="147600" y="22663"/>
            <a:ext cx="89964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900">
                <a:solidFill>
                  <a:srgbClr val="FFFFFF"/>
                </a:solidFill>
              </a:rPr>
              <a:t>Призначення менеджера</a:t>
            </a:r>
            <a:endParaRPr b="1" sz="1900">
              <a:solidFill>
                <a:srgbClr val="FFFFFF"/>
              </a:solidFill>
            </a:endParaRPr>
          </a:p>
        </p:txBody>
      </p:sp>
      <p:pic>
        <p:nvPicPr>
          <p:cNvPr id="305" name="Google Shape;305;p39"/>
          <p:cNvPicPr preferRelativeResize="0"/>
          <p:nvPr/>
        </p:nvPicPr>
        <p:blipFill rotWithShape="1">
          <a:blip r:embed="rId5">
            <a:alphaModFix/>
          </a:blip>
          <a:srcRect b="0" l="4970" r="0" t="0"/>
          <a:stretch/>
        </p:blipFill>
        <p:spPr>
          <a:xfrm>
            <a:off x="957150" y="633850"/>
            <a:ext cx="6369475" cy="4456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0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311" name="Google Shape;31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0"/>
          <p:cNvPicPr preferRelativeResize="0"/>
          <p:nvPr/>
        </p:nvPicPr>
        <p:blipFill rotWithShape="1">
          <a:blip r:embed="rId4">
            <a:alphaModFix/>
          </a:blip>
          <a:srcRect b="0" l="38695" r="0" t="0"/>
          <a:stretch/>
        </p:blipFill>
        <p:spPr>
          <a:xfrm>
            <a:off x="0" y="1083000"/>
            <a:ext cx="3909776" cy="406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0"/>
          <p:cNvPicPr preferRelativeResize="0"/>
          <p:nvPr/>
        </p:nvPicPr>
        <p:blipFill rotWithShape="1">
          <a:blip r:embed="rId5">
            <a:alphaModFix/>
          </a:blip>
          <a:srcRect b="0" l="2751" r="3668" t="0"/>
          <a:stretch/>
        </p:blipFill>
        <p:spPr>
          <a:xfrm>
            <a:off x="4012825" y="1280400"/>
            <a:ext cx="5131175" cy="37563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0"/>
          <p:cNvSpPr txBox="1"/>
          <p:nvPr/>
        </p:nvSpPr>
        <p:spPr>
          <a:xfrm>
            <a:off x="277425" y="0"/>
            <a:ext cx="8521500" cy="12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219451"/>
              </a:buClr>
              <a:buSzPts val="1700"/>
              <a:buChar char="●"/>
            </a:pPr>
            <a:r>
              <a:rPr b="1" lang="ru" sz="1700">
                <a:solidFill>
                  <a:srgbClr val="219451"/>
                </a:solidFill>
              </a:rPr>
              <a:t>менеджер </a:t>
            </a:r>
            <a:r>
              <a:rPr b="1" lang="ru" sz="1700">
                <a:solidFill>
                  <a:srgbClr val="219451"/>
                </a:solidFill>
              </a:rPr>
              <a:t>буде отримувати всю інформацію та повідомлення по закупівлі</a:t>
            </a:r>
            <a:endParaRPr b="1" sz="1700">
              <a:solidFill>
                <a:srgbClr val="21945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219451"/>
              </a:buClr>
              <a:buSzPts val="1700"/>
              <a:buChar char="●"/>
            </a:pPr>
            <a:r>
              <a:rPr b="1" lang="ru" sz="1700">
                <a:solidFill>
                  <a:srgbClr val="219451"/>
                </a:solidFill>
              </a:rPr>
              <a:t>ви завжди зможете відслідкувати відповідальність кожного конкретного співробітника та ефективно розподіляти зони відповідальності</a:t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595959"/>
              </a:solidFill>
            </a:endParaRPr>
          </a:p>
        </p:txBody>
      </p:sp>
      <p:cxnSp>
        <p:nvCxnSpPr>
          <p:cNvPr id="315" name="Google Shape;315;p40"/>
          <p:cNvCxnSpPr/>
          <p:nvPr/>
        </p:nvCxnSpPr>
        <p:spPr>
          <a:xfrm flipH="1">
            <a:off x="3864450" y="1181400"/>
            <a:ext cx="98400" cy="3873300"/>
          </a:xfrm>
          <a:prstGeom prst="straightConnector1">
            <a:avLst/>
          </a:prstGeom>
          <a:noFill/>
          <a:ln cap="flat" cmpd="sng" w="38100">
            <a:solidFill>
              <a:srgbClr val="21945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1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321" name="Google Shape;321;p41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6609" y="100938"/>
            <a:ext cx="6578425" cy="494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4">
            <a:alphaModFix/>
          </a:blip>
          <a:srcRect b="1536" l="14167" r="12802" t="0"/>
          <a:stretch/>
        </p:blipFill>
        <p:spPr>
          <a:xfrm>
            <a:off x="0" y="252550"/>
            <a:ext cx="6678026" cy="48909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5595788" y="697975"/>
            <a:ext cx="3288900" cy="109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600">
                <a:solidFill>
                  <a:srgbClr val="45818E"/>
                </a:solidFill>
                <a:highlight>
                  <a:srgbClr val="FFFFFF"/>
                </a:highlight>
              </a:rPr>
              <a:t>Звіти</a:t>
            </a:r>
            <a:endParaRPr b="1" sz="7600">
              <a:solidFill>
                <a:srgbClr val="45818E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2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329" name="Google Shape;329;p42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2"/>
          <p:cNvPicPr preferRelativeResize="0"/>
          <p:nvPr/>
        </p:nvPicPr>
        <p:blipFill rotWithShape="1">
          <a:blip r:embed="rId5">
            <a:alphaModFix/>
          </a:blip>
          <a:srcRect b="0" l="0" r="9901" t="0"/>
          <a:stretch/>
        </p:blipFill>
        <p:spPr>
          <a:xfrm>
            <a:off x="819400" y="581750"/>
            <a:ext cx="8234300" cy="358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43"/>
          <p:cNvPicPr preferRelativeResize="0"/>
          <p:nvPr/>
        </p:nvPicPr>
        <p:blipFill rotWithShape="1">
          <a:blip r:embed="rId3">
            <a:alphaModFix/>
          </a:blip>
          <a:srcRect b="5721" l="0" r="0" t="1062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3"/>
          <p:cNvSpPr txBox="1"/>
          <p:nvPr/>
        </p:nvSpPr>
        <p:spPr>
          <a:xfrm>
            <a:off x="1675299" y="2915100"/>
            <a:ext cx="6033300" cy="109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000">
                <a:solidFill>
                  <a:srgbClr val="45818E"/>
                </a:solidFill>
                <a:highlight>
                  <a:srgbClr val="FFFFFF"/>
                </a:highlight>
              </a:rPr>
              <a:t>Аналіз замовників</a:t>
            </a:r>
            <a:endParaRPr b="1" sz="5000">
              <a:solidFill>
                <a:srgbClr val="45818E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4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343" name="Google Shape;343;p44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4"/>
          <p:cNvPicPr preferRelativeResize="0"/>
          <p:nvPr/>
        </p:nvPicPr>
        <p:blipFill rotWithShape="1">
          <a:blip r:embed="rId5">
            <a:alphaModFix/>
          </a:blip>
          <a:srcRect b="7649" l="21516" r="16743" t="30561"/>
          <a:stretch/>
        </p:blipFill>
        <p:spPr>
          <a:xfrm>
            <a:off x="1162800" y="307825"/>
            <a:ext cx="7620000" cy="4289776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4"/>
          <p:cNvSpPr/>
          <p:nvPr/>
        </p:nvSpPr>
        <p:spPr>
          <a:xfrm>
            <a:off x="5214950" y="1067175"/>
            <a:ext cx="1168200" cy="259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5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352" name="Google Shape;352;p45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9578" y="632175"/>
            <a:ext cx="7708575" cy="34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5"/>
          <p:cNvSpPr txBox="1"/>
          <p:nvPr/>
        </p:nvSpPr>
        <p:spPr>
          <a:xfrm>
            <a:off x="2231775" y="1951775"/>
            <a:ext cx="3528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</a:rPr>
              <a:t>1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56" name="Google Shape;356;p45"/>
          <p:cNvSpPr txBox="1"/>
          <p:nvPr/>
        </p:nvSpPr>
        <p:spPr>
          <a:xfrm>
            <a:off x="6989250" y="1803375"/>
            <a:ext cx="3528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</a:rPr>
              <a:t>2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57" name="Google Shape;357;p45"/>
          <p:cNvSpPr txBox="1"/>
          <p:nvPr/>
        </p:nvSpPr>
        <p:spPr>
          <a:xfrm>
            <a:off x="4572000" y="3049625"/>
            <a:ext cx="352800" cy="2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</a:rPr>
              <a:t>3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6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363" name="Google Shape;363;p46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6"/>
          <p:cNvPicPr preferRelativeResize="0"/>
          <p:nvPr/>
        </p:nvPicPr>
        <p:blipFill rotWithShape="1">
          <a:blip r:embed="rId5">
            <a:alphaModFix/>
          </a:blip>
          <a:srcRect b="1150" l="10799" r="19479" t="-1150"/>
          <a:stretch/>
        </p:blipFill>
        <p:spPr>
          <a:xfrm>
            <a:off x="1337025" y="-19050"/>
            <a:ext cx="6469950" cy="5065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6" name="Google Shape;366;p46"/>
          <p:cNvCxnSpPr/>
          <p:nvPr/>
        </p:nvCxnSpPr>
        <p:spPr>
          <a:xfrm>
            <a:off x="8585975" y="2215500"/>
            <a:ext cx="49500" cy="2928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7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372" name="Google Shape;372;p47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4" name="Google Shape;374;p47"/>
          <p:cNvCxnSpPr/>
          <p:nvPr/>
        </p:nvCxnSpPr>
        <p:spPr>
          <a:xfrm>
            <a:off x="8614650" y="0"/>
            <a:ext cx="49500" cy="2928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75" name="Google Shape;375;p47"/>
          <p:cNvPicPr preferRelativeResize="0"/>
          <p:nvPr/>
        </p:nvPicPr>
        <p:blipFill rotWithShape="1">
          <a:blip r:embed="rId5">
            <a:alphaModFix/>
          </a:blip>
          <a:srcRect b="0" l="5960" r="14141" t="0"/>
          <a:stretch/>
        </p:blipFill>
        <p:spPr>
          <a:xfrm>
            <a:off x="874275" y="124150"/>
            <a:ext cx="7499913" cy="468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8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381" name="Google Shape;381;p48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7113" y="573450"/>
            <a:ext cx="6159324" cy="45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8"/>
          <p:cNvSpPr txBox="1"/>
          <p:nvPr/>
        </p:nvSpPr>
        <p:spPr>
          <a:xfrm>
            <a:off x="2561475" y="35775"/>
            <a:ext cx="4978200" cy="5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>
                <a:solidFill>
                  <a:srgbClr val="22B14C"/>
                </a:solidFill>
              </a:rPr>
              <a:t>Відгук про компанію</a:t>
            </a:r>
            <a:endParaRPr b="1" sz="1900">
              <a:solidFill>
                <a:srgbClr val="22B14C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9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390" name="Google Shape;390;p49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5857" y="538700"/>
            <a:ext cx="7726599" cy="448052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9"/>
          <p:cNvSpPr txBox="1"/>
          <p:nvPr/>
        </p:nvSpPr>
        <p:spPr>
          <a:xfrm>
            <a:off x="2675500" y="0"/>
            <a:ext cx="4978200" cy="5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>
                <a:solidFill>
                  <a:srgbClr val="22B14C"/>
                </a:solidFill>
              </a:rPr>
              <a:t>Відгук про компанію</a:t>
            </a:r>
            <a:endParaRPr b="1" sz="1900">
              <a:solidFill>
                <a:srgbClr val="22B14C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0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399" name="Google Shape;399;p50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0"/>
          <p:cNvPicPr preferRelativeResize="0"/>
          <p:nvPr/>
        </p:nvPicPr>
        <p:blipFill rotWithShape="1">
          <a:blip r:embed="rId5">
            <a:alphaModFix/>
          </a:blip>
          <a:srcRect b="27438" l="11636" r="18643" t="-1157"/>
          <a:stretch/>
        </p:blipFill>
        <p:spPr>
          <a:xfrm>
            <a:off x="991300" y="361725"/>
            <a:ext cx="7783900" cy="44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0"/>
          <p:cNvSpPr/>
          <p:nvPr/>
        </p:nvSpPr>
        <p:spPr>
          <a:xfrm>
            <a:off x="6377600" y="2890175"/>
            <a:ext cx="2441100" cy="303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1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408" name="Google Shape;408;p51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1"/>
          <p:cNvPicPr preferRelativeResize="0"/>
          <p:nvPr/>
        </p:nvPicPr>
        <p:blipFill rotWithShape="1">
          <a:blip r:embed="rId5">
            <a:alphaModFix/>
          </a:blip>
          <a:srcRect b="23100" l="0" r="0" t="0"/>
          <a:stretch/>
        </p:blipFill>
        <p:spPr>
          <a:xfrm>
            <a:off x="1163075" y="53113"/>
            <a:ext cx="7366476" cy="503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 rotWithShape="1">
          <a:blip r:embed="rId5">
            <a:alphaModFix/>
          </a:blip>
          <a:srcRect b="13616" l="22247" r="19022" t="30849"/>
          <a:stretch/>
        </p:blipFill>
        <p:spPr>
          <a:xfrm>
            <a:off x="915250" y="640825"/>
            <a:ext cx="8062723" cy="4288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/>
          <p:nvPr/>
        </p:nvSpPr>
        <p:spPr>
          <a:xfrm>
            <a:off x="5347150" y="997900"/>
            <a:ext cx="1247100" cy="3099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7" name="Google Shape;87;p16"/>
          <p:cNvCxnSpPr/>
          <p:nvPr/>
        </p:nvCxnSpPr>
        <p:spPr>
          <a:xfrm flipH="1" rot="10800000">
            <a:off x="4107075" y="1364400"/>
            <a:ext cx="1155600" cy="845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2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416" name="Google Shape;416;p52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1883" y="385225"/>
            <a:ext cx="6911775" cy="4678026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52"/>
          <p:cNvSpPr txBox="1"/>
          <p:nvPr/>
        </p:nvSpPr>
        <p:spPr>
          <a:xfrm>
            <a:off x="2681400" y="49875"/>
            <a:ext cx="4978200" cy="5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22B14C"/>
                </a:solidFill>
              </a:rPr>
              <a:t>Clarity Project</a:t>
            </a:r>
            <a:endParaRPr b="1" sz="1500">
              <a:solidFill>
                <a:srgbClr val="22B14C"/>
              </a:solidFill>
            </a:endParaRPr>
          </a:p>
        </p:txBody>
      </p:sp>
      <p:pic>
        <p:nvPicPr>
          <p:cNvPr id="420" name="Google Shape;420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8057" y="110050"/>
            <a:ext cx="304800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3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426" name="Google Shape;426;p53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3"/>
          <p:cNvPicPr preferRelativeResize="0"/>
          <p:nvPr/>
        </p:nvPicPr>
        <p:blipFill rotWithShape="1">
          <a:blip r:embed="rId5">
            <a:alphaModFix/>
          </a:blip>
          <a:srcRect b="7997" l="0" r="0" t="3919"/>
          <a:stretch/>
        </p:blipFill>
        <p:spPr>
          <a:xfrm>
            <a:off x="1190675" y="484201"/>
            <a:ext cx="6979026" cy="4560349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3"/>
          <p:cNvSpPr txBox="1"/>
          <p:nvPr/>
        </p:nvSpPr>
        <p:spPr>
          <a:xfrm>
            <a:off x="2681400" y="49875"/>
            <a:ext cx="4978200" cy="5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>
                <a:solidFill>
                  <a:srgbClr val="22B14C"/>
                </a:solidFill>
              </a:rPr>
              <a:t>Clarity Project</a:t>
            </a:r>
            <a:endParaRPr b="1" sz="1900">
              <a:solidFill>
                <a:srgbClr val="22B14C"/>
              </a:solidFill>
            </a:endParaRPr>
          </a:p>
        </p:txBody>
      </p:sp>
      <p:pic>
        <p:nvPicPr>
          <p:cNvPr id="430" name="Google Shape;430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8057" y="110050"/>
            <a:ext cx="304800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4"/>
          <p:cNvSpPr txBox="1"/>
          <p:nvPr/>
        </p:nvSpPr>
        <p:spPr>
          <a:xfrm>
            <a:off x="888400" y="1689900"/>
            <a:ext cx="7655400" cy="13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000">
                <a:solidFill>
                  <a:srgbClr val="45818E"/>
                </a:solidFill>
                <a:highlight>
                  <a:srgbClr val="FFFFFF"/>
                </a:highlight>
              </a:rPr>
              <a:t>Аналіз постачальників</a:t>
            </a:r>
            <a:endParaRPr b="1" sz="5000">
              <a:solidFill>
                <a:srgbClr val="45818E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55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41900" y="2257700"/>
            <a:ext cx="2197050" cy="11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5"/>
          <p:cNvPicPr preferRelativeResize="0"/>
          <p:nvPr/>
        </p:nvPicPr>
        <p:blipFill rotWithShape="1">
          <a:blip r:embed="rId5">
            <a:alphaModFix/>
          </a:blip>
          <a:srcRect b="29178" l="26151" r="23295" t="29286"/>
          <a:stretch/>
        </p:blipFill>
        <p:spPr>
          <a:xfrm>
            <a:off x="1053275" y="973300"/>
            <a:ext cx="8090726" cy="3739249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5"/>
          <p:cNvSpPr/>
          <p:nvPr/>
        </p:nvSpPr>
        <p:spPr>
          <a:xfrm>
            <a:off x="5649675" y="1616525"/>
            <a:ext cx="1094100" cy="236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55"/>
          <p:cNvSpPr txBox="1"/>
          <p:nvPr/>
        </p:nvSpPr>
        <p:spPr>
          <a:xfrm>
            <a:off x="1575700" y="81650"/>
            <a:ext cx="7486800" cy="8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rgbClr val="45818E"/>
                </a:solidFill>
              </a:rPr>
              <a:t>Звіти та аналітика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56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41900" y="2257700"/>
            <a:ext cx="2197050" cy="11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9600" y="732575"/>
            <a:ext cx="7897350" cy="3457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57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41900" y="2257700"/>
            <a:ext cx="2197050" cy="11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4250" y="152400"/>
            <a:ext cx="7897350" cy="4799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58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41900" y="2257700"/>
            <a:ext cx="2197050" cy="11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4250" y="152400"/>
            <a:ext cx="7897350" cy="4799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59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41900" y="2257700"/>
            <a:ext cx="2197050" cy="11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9"/>
          <p:cNvPicPr preferRelativeResize="0"/>
          <p:nvPr/>
        </p:nvPicPr>
        <p:blipFill rotWithShape="1">
          <a:blip r:embed="rId5">
            <a:alphaModFix/>
          </a:blip>
          <a:srcRect b="15067" l="0" r="0" t="0"/>
          <a:stretch/>
        </p:blipFill>
        <p:spPr>
          <a:xfrm>
            <a:off x="1156050" y="516975"/>
            <a:ext cx="7194799" cy="410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60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41900" y="2257700"/>
            <a:ext cx="2197050" cy="11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60"/>
          <p:cNvPicPr preferRelativeResize="0"/>
          <p:nvPr/>
        </p:nvPicPr>
        <p:blipFill rotWithShape="1">
          <a:blip r:embed="rId5">
            <a:alphaModFix/>
          </a:blip>
          <a:srcRect b="3175" l="0" r="0" t="882"/>
          <a:stretch/>
        </p:blipFill>
        <p:spPr>
          <a:xfrm>
            <a:off x="1176650" y="443800"/>
            <a:ext cx="7351424" cy="464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60"/>
          <p:cNvPicPr preferRelativeResize="0"/>
          <p:nvPr/>
        </p:nvPicPr>
        <p:blipFill rotWithShape="1">
          <a:blip r:embed="rId6">
            <a:alphaModFix/>
          </a:blip>
          <a:srcRect b="35857" l="1898" r="1725" t="35964"/>
          <a:stretch/>
        </p:blipFill>
        <p:spPr>
          <a:xfrm>
            <a:off x="3645900" y="44750"/>
            <a:ext cx="1819775" cy="39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61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41900" y="2257700"/>
            <a:ext cx="2197050" cy="11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0625" y="427075"/>
            <a:ext cx="8049749" cy="4198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61"/>
          <p:cNvPicPr preferRelativeResize="0"/>
          <p:nvPr/>
        </p:nvPicPr>
        <p:blipFill rotWithShape="1">
          <a:blip r:embed="rId6">
            <a:alphaModFix/>
          </a:blip>
          <a:srcRect b="35857" l="1898" r="1725" t="35964"/>
          <a:stretch/>
        </p:blipFill>
        <p:spPr>
          <a:xfrm>
            <a:off x="3645900" y="44750"/>
            <a:ext cx="1819775" cy="39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7220" y="152400"/>
            <a:ext cx="7227374" cy="486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62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41900" y="2257700"/>
            <a:ext cx="2197050" cy="11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4250" y="152400"/>
            <a:ext cx="7897350" cy="4799682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62"/>
          <p:cNvSpPr txBox="1"/>
          <p:nvPr/>
        </p:nvSpPr>
        <p:spPr>
          <a:xfrm>
            <a:off x="3499825" y="2422125"/>
            <a:ext cx="1712400" cy="352500"/>
          </a:xfrm>
          <a:prstGeom prst="rect">
            <a:avLst/>
          </a:prstGeom>
          <a:noFill/>
          <a:ln cap="flat" cmpd="sng" w="9525">
            <a:solidFill>
              <a:srgbClr val="22B14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22B14C"/>
                </a:solidFill>
              </a:rPr>
              <a:t>    </a:t>
            </a:r>
            <a:r>
              <a:rPr b="1" lang="ru" sz="1500">
                <a:solidFill>
                  <a:srgbClr val="22B14C"/>
                </a:solidFill>
              </a:rPr>
              <a:t>Clarity Project</a:t>
            </a:r>
            <a:endParaRPr b="1" sz="1500">
              <a:solidFill>
                <a:srgbClr val="22B14C"/>
              </a:solidFill>
            </a:endParaRPr>
          </a:p>
        </p:txBody>
      </p:sp>
      <p:pic>
        <p:nvPicPr>
          <p:cNvPr id="498" name="Google Shape;498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99828" y="2445975"/>
            <a:ext cx="236625" cy="304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9" name="Google Shape;499;p62"/>
          <p:cNvCxnSpPr/>
          <p:nvPr/>
        </p:nvCxnSpPr>
        <p:spPr>
          <a:xfrm flipH="1" rot="10800000">
            <a:off x="5338150" y="2503950"/>
            <a:ext cx="768000" cy="18900"/>
          </a:xfrm>
          <a:prstGeom prst="straightConnector1">
            <a:avLst/>
          </a:prstGeom>
          <a:noFill/>
          <a:ln cap="flat" cmpd="sng" w="28575">
            <a:solidFill>
              <a:srgbClr val="22B14C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63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41900" y="2257700"/>
            <a:ext cx="2197050" cy="11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63"/>
          <p:cNvPicPr preferRelativeResize="0"/>
          <p:nvPr/>
        </p:nvPicPr>
        <p:blipFill rotWithShape="1">
          <a:blip r:embed="rId5">
            <a:alphaModFix/>
          </a:blip>
          <a:srcRect b="15696" l="26994" r="22282" t="33008"/>
          <a:stretch/>
        </p:blipFill>
        <p:spPr>
          <a:xfrm>
            <a:off x="941850" y="443976"/>
            <a:ext cx="7849051" cy="44649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7" name="Google Shape;507;p63"/>
          <p:cNvCxnSpPr/>
          <p:nvPr/>
        </p:nvCxnSpPr>
        <p:spPr>
          <a:xfrm>
            <a:off x="8366325" y="111625"/>
            <a:ext cx="12600" cy="2707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8" name="Google Shape;508;p63"/>
          <p:cNvSpPr/>
          <p:nvPr/>
        </p:nvSpPr>
        <p:spPr>
          <a:xfrm>
            <a:off x="1686700" y="2170300"/>
            <a:ext cx="1221300" cy="1164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63"/>
          <p:cNvSpPr/>
          <p:nvPr/>
        </p:nvSpPr>
        <p:spPr>
          <a:xfrm>
            <a:off x="1480250" y="4052675"/>
            <a:ext cx="735300" cy="251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63"/>
          <p:cNvSpPr/>
          <p:nvPr/>
        </p:nvSpPr>
        <p:spPr>
          <a:xfrm>
            <a:off x="6744675" y="1057275"/>
            <a:ext cx="1269000" cy="251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64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41900" y="2257700"/>
            <a:ext cx="2197050" cy="11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64"/>
          <p:cNvPicPr preferRelativeResize="0"/>
          <p:nvPr/>
        </p:nvPicPr>
        <p:blipFill rotWithShape="1">
          <a:blip r:embed="rId5">
            <a:alphaModFix/>
          </a:blip>
          <a:srcRect b="56085" l="3496" r="1501" t="16143"/>
          <a:stretch/>
        </p:blipFill>
        <p:spPr>
          <a:xfrm>
            <a:off x="1281150" y="2509775"/>
            <a:ext cx="7542101" cy="124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64"/>
          <p:cNvPicPr preferRelativeResize="0"/>
          <p:nvPr/>
        </p:nvPicPr>
        <p:blipFill rotWithShape="1">
          <a:blip r:embed="rId6">
            <a:alphaModFix/>
          </a:blip>
          <a:srcRect b="59762" l="4852" r="0" t="18963"/>
          <a:stretch/>
        </p:blipFill>
        <p:spPr>
          <a:xfrm>
            <a:off x="1281138" y="3889000"/>
            <a:ext cx="7358525" cy="92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70125" y="446427"/>
            <a:ext cx="280050" cy="29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64"/>
          <p:cNvSpPr txBox="1"/>
          <p:nvPr/>
        </p:nvSpPr>
        <p:spPr>
          <a:xfrm>
            <a:off x="1718175" y="364575"/>
            <a:ext cx="6713700" cy="12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rgbClr val="219451"/>
                </a:solidFill>
              </a:rPr>
              <a:t>коротка інформація по кожній закупівлі</a:t>
            </a:r>
            <a:endParaRPr b="1" sz="1700">
              <a:solidFill>
                <a:srgbClr val="21945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rgbClr val="219451"/>
                </a:solidFill>
              </a:rPr>
              <a:t>статус пропозиції учасника (переможець/дискваліфіковано/не розглядався тощо)</a:t>
            </a:r>
            <a:endParaRPr b="1" sz="1700">
              <a:solidFill>
                <a:srgbClr val="21945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rgbClr val="219451"/>
                </a:solidFill>
              </a:rPr>
              <a:t>кінцева пропозиція учасника</a:t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595959"/>
              </a:solidFill>
            </a:endParaRPr>
          </a:p>
        </p:txBody>
      </p:sp>
      <p:pic>
        <p:nvPicPr>
          <p:cNvPr id="521" name="Google Shape;521;p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70113" y="1036700"/>
            <a:ext cx="280050" cy="28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70113" y="1687725"/>
            <a:ext cx="280050" cy="28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5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528" name="Google Shape;528;p65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65"/>
          <p:cNvPicPr preferRelativeResize="0"/>
          <p:nvPr/>
        </p:nvPicPr>
        <p:blipFill rotWithShape="1">
          <a:blip r:embed="rId5">
            <a:alphaModFix/>
          </a:blip>
          <a:srcRect b="13616" l="22247" r="19022" t="30849"/>
          <a:stretch/>
        </p:blipFill>
        <p:spPr>
          <a:xfrm>
            <a:off x="915250" y="640825"/>
            <a:ext cx="8062723" cy="428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65"/>
          <p:cNvSpPr/>
          <p:nvPr/>
        </p:nvSpPr>
        <p:spPr>
          <a:xfrm>
            <a:off x="5323900" y="1754500"/>
            <a:ext cx="1214700" cy="227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65"/>
          <p:cNvSpPr txBox="1"/>
          <p:nvPr/>
        </p:nvSpPr>
        <p:spPr>
          <a:xfrm>
            <a:off x="2776650" y="99000"/>
            <a:ext cx="4876800" cy="12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2600">
                <a:solidFill>
                  <a:srgbClr val="2194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Банківські гарантії</a:t>
            </a:r>
            <a:endParaRPr b="1" sz="2600">
              <a:solidFill>
                <a:srgbClr val="2194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6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538" name="Google Shape;538;p66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5984" y="118063"/>
            <a:ext cx="6879775" cy="490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7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546" name="Google Shape;546;p67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67"/>
          <p:cNvPicPr preferRelativeResize="0"/>
          <p:nvPr/>
        </p:nvPicPr>
        <p:blipFill rotWithShape="1">
          <a:blip r:embed="rId5">
            <a:alphaModFix/>
          </a:blip>
          <a:srcRect b="13616" l="22247" r="19022" t="30849"/>
          <a:stretch/>
        </p:blipFill>
        <p:spPr>
          <a:xfrm>
            <a:off x="915250" y="640825"/>
            <a:ext cx="8062723" cy="428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67"/>
          <p:cNvSpPr/>
          <p:nvPr/>
        </p:nvSpPr>
        <p:spPr>
          <a:xfrm>
            <a:off x="5371350" y="2001250"/>
            <a:ext cx="1214700" cy="2277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67"/>
          <p:cNvSpPr txBox="1"/>
          <p:nvPr/>
        </p:nvSpPr>
        <p:spPr>
          <a:xfrm>
            <a:off x="2776650" y="99000"/>
            <a:ext cx="4876800" cy="12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2600">
                <a:solidFill>
                  <a:srgbClr val="2194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Фінансування переможців</a:t>
            </a:r>
            <a:endParaRPr b="1" sz="2600">
              <a:solidFill>
                <a:srgbClr val="2194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8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556" name="Google Shape;556;p68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68"/>
          <p:cNvSpPr txBox="1"/>
          <p:nvPr/>
        </p:nvSpPr>
        <p:spPr>
          <a:xfrm>
            <a:off x="2776650" y="99000"/>
            <a:ext cx="4876800" cy="12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2600">
                <a:solidFill>
                  <a:srgbClr val="2194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Фінансування переможців</a:t>
            </a:r>
            <a:endParaRPr b="1" sz="2600">
              <a:solidFill>
                <a:srgbClr val="2194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59" name="Google Shape;559;p68"/>
          <p:cNvPicPr preferRelativeResize="0"/>
          <p:nvPr/>
        </p:nvPicPr>
        <p:blipFill rotWithShape="1">
          <a:blip r:embed="rId5">
            <a:alphaModFix/>
          </a:blip>
          <a:srcRect b="-2872" l="0" r="0" t="14212"/>
          <a:stretch/>
        </p:blipFill>
        <p:spPr>
          <a:xfrm>
            <a:off x="1342163" y="110238"/>
            <a:ext cx="6459675" cy="492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9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565" name="Google Shape;565;p69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69"/>
          <p:cNvSpPr txBox="1"/>
          <p:nvPr/>
        </p:nvSpPr>
        <p:spPr>
          <a:xfrm>
            <a:off x="2435025" y="-19050"/>
            <a:ext cx="4876800" cy="12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2600">
                <a:solidFill>
                  <a:srgbClr val="2194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Фінансування переможців</a:t>
            </a:r>
            <a:endParaRPr b="1" sz="2600">
              <a:solidFill>
                <a:srgbClr val="2194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8" name="Google Shape;568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1475" y="571500"/>
            <a:ext cx="28194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50" y="455200"/>
            <a:ext cx="4503650" cy="46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4800" y="455200"/>
            <a:ext cx="4120451" cy="4120451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70"/>
          <p:cNvSpPr txBox="1"/>
          <p:nvPr/>
        </p:nvSpPr>
        <p:spPr>
          <a:xfrm>
            <a:off x="2028099" y="57625"/>
            <a:ext cx="6033300" cy="109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000">
                <a:solidFill>
                  <a:srgbClr val="45818E"/>
                </a:solidFill>
                <a:highlight>
                  <a:srgbClr val="FFFFFF"/>
                </a:highlight>
              </a:rPr>
              <a:t>Аналітика ринку</a:t>
            </a:r>
            <a:endParaRPr b="1" sz="5000">
              <a:solidFill>
                <a:srgbClr val="45818E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71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41900" y="2257700"/>
            <a:ext cx="2197050" cy="11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4250" y="152400"/>
            <a:ext cx="763531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7220" y="152400"/>
            <a:ext cx="7227374" cy="486147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/>
          <p:nvPr/>
        </p:nvSpPr>
        <p:spPr>
          <a:xfrm>
            <a:off x="7003600" y="751050"/>
            <a:ext cx="1146600" cy="384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2"/>
          <p:cNvSpPr txBox="1"/>
          <p:nvPr/>
        </p:nvSpPr>
        <p:spPr>
          <a:xfrm>
            <a:off x="662600" y="2205000"/>
            <a:ext cx="8036400" cy="22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19451"/>
                </a:solidFill>
              </a:rPr>
              <a:t>детальна інформація по відібраним за фільтрами закупівлям у вигляді excel-файлу (дозволяє проаналізувати наповненість ринку по конкретній категорії за певний період часу)</a:t>
            </a:r>
            <a:endParaRPr b="1">
              <a:solidFill>
                <a:srgbClr val="21945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1945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19451"/>
                </a:solidFill>
              </a:rPr>
              <a:t>найменування та кількість позицій товарів, що закуповуються або закуповувались</a:t>
            </a:r>
            <a:endParaRPr b="1">
              <a:solidFill>
                <a:srgbClr val="21945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1945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19451"/>
                </a:solidFill>
              </a:rPr>
              <a:t>найменування переможців із їх початковою та кінцевою переможною ставкою</a:t>
            </a:r>
            <a:endParaRPr b="1">
              <a:solidFill>
                <a:srgbClr val="21945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1945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19451"/>
                </a:solidFill>
              </a:rPr>
              <a:t>кількість лотів та учасників</a:t>
            </a:r>
            <a:endParaRPr b="1">
              <a:solidFill>
                <a:srgbClr val="21945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1945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19451"/>
                </a:solidFill>
              </a:rPr>
              <a:t>умови та строки оплати</a:t>
            </a:r>
            <a:endParaRPr b="1">
              <a:solidFill>
                <a:srgbClr val="219451"/>
              </a:solidFill>
            </a:endParaRPr>
          </a:p>
        </p:txBody>
      </p:sp>
      <p:pic>
        <p:nvPicPr>
          <p:cNvPr id="588" name="Google Shape;588;p72"/>
          <p:cNvPicPr preferRelativeResize="0"/>
          <p:nvPr/>
        </p:nvPicPr>
        <p:blipFill rotWithShape="1">
          <a:blip r:embed="rId3">
            <a:alphaModFix/>
          </a:blip>
          <a:srcRect b="64780" l="3619" r="10195" t="4726"/>
          <a:stretch/>
        </p:blipFill>
        <p:spPr>
          <a:xfrm>
            <a:off x="515225" y="567200"/>
            <a:ext cx="7881048" cy="15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200" y="2276952"/>
            <a:ext cx="280050" cy="29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200" y="3115664"/>
            <a:ext cx="280050" cy="29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200" y="3542412"/>
            <a:ext cx="280050" cy="28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6200" y="4378475"/>
            <a:ext cx="280050" cy="28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6200" y="3958112"/>
            <a:ext cx="280050" cy="284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73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41900" y="2257700"/>
            <a:ext cx="2197050" cy="117045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73"/>
          <p:cNvSpPr txBox="1"/>
          <p:nvPr/>
        </p:nvSpPr>
        <p:spPr>
          <a:xfrm>
            <a:off x="3435300" y="0"/>
            <a:ext cx="24579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rgbClr val="2194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Варіант № 2</a:t>
            </a:r>
            <a:endParaRPr b="1" sz="2600">
              <a:solidFill>
                <a:srgbClr val="21945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01" name="Google Shape;601;p73"/>
          <p:cNvPicPr preferRelativeResize="0"/>
          <p:nvPr/>
        </p:nvPicPr>
        <p:blipFill rotWithShape="1">
          <a:blip r:embed="rId5">
            <a:alphaModFix/>
          </a:blip>
          <a:srcRect b="7885" l="0" r="0" t="0"/>
          <a:stretch/>
        </p:blipFill>
        <p:spPr>
          <a:xfrm>
            <a:off x="1151225" y="454438"/>
            <a:ext cx="7289307" cy="468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74"/>
          <p:cNvSpPr txBox="1"/>
          <p:nvPr/>
        </p:nvSpPr>
        <p:spPr>
          <a:xfrm>
            <a:off x="842800" y="25"/>
            <a:ext cx="77664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solidFill>
                <a:srgbClr val="069C94"/>
              </a:solidFill>
            </a:endParaRPr>
          </a:p>
        </p:txBody>
      </p:sp>
      <p:pic>
        <p:nvPicPr>
          <p:cNvPr id="607" name="Google Shape;607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-702262" y="2151269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763" y="703850"/>
            <a:ext cx="6984479" cy="3598451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74"/>
          <p:cNvSpPr txBox="1"/>
          <p:nvPr/>
        </p:nvSpPr>
        <p:spPr>
          <a:xfrm>
            <a:off x="1079775" y="2036725"/>
            <a:ext cx="6984600" cy="93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4400">
                <a:solidFill>
                  <a:srgbClr val="22B14C"/>
                </a:solidFill>
              </a:rPr>
              <a:t>Prozorro market</a:t>
            </a:r>
            <a:endParaRPr b="1" sz="4400">
              <a:solidFill>
                <a:srgbClr val="22B14C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75"/>
          <p:cNvSpPr txBox="1"/>
          <p:nvPr/>
        </p:nvSpPr>
        <p:spPr>
          <a:xfrm>
            <a:off x="842800" y="25"/>
            <a:ext cx="77664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solidFill>
                <a:srgbClr val="069C94"/>
              </a:solidFill>
            </a:endParaRPr>
          </a:p>
        </p:txBody>
      </p:sp>
      <p:sp>
        <p:nvSpPr>
          <p:cNvPr id="615" name="Google Shape;615;p75"/>
          <p:cNvSpPr txBox="1"/>
          <p:nvPr/>
        </p:nvSpPr>
        <p:spPr>
          <a:xfrm>
            <a:off x="1548900" y="70925"/>
            <a:ext cx="6487500" cy="93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2600">
                <a:solidFill>
                  <a:srgbClr val="45818E"/>
                </a:solidFill>
              </a:rPr>
              <a:t>Які товари продаються у каталозі?</a:t>
            </a:r>
            <a:endParaRPr b="1" sz="2600">
              <a:solidFill>
                <a:srgbClr val="45818E"/>
              </a:solidFill>
            </a:endParaRPr>
          </a:p>
        </p:txBody>
      </p:sp>
      <p:sp>
        <p:nvSpPr>
          <p:cNvPr id="616" name="Google Shape;616;p75"/>
          <p:cNvSpPr txBox="1"/>
          <p:nvPr/>
        </p:nvSpPr>
        <p:spPr>
          <a:xfrm>
            <a:off x="1683950" y="952425"/>
            <a:ext cx="5848200" cy="3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19451"/>
              </a:solidFill>
            </a:endParaRPr>
          </a:p>
        </p:txBody>
      </p:sp>
      <p:pic>
        <p:nvPicPr>
          <p:cNvPr id="617" name="Google Shape;61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5250" y="1888275"/>
            <a:ext cx="2626175" cy="169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5050" y="812675"/>
            <a:ext cx="1841725" cy="127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600" y="525525"/>
            <a:ext cx="1448375" cy="11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6475" y="2228800"/>
            <a:ext cx="1806025" cy="101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36103" y="1988888"/>
            <a:ext cx="1707897" cy="12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28125" y="832050"/>
            <a:ext cx="1238225" cy="12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7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67478" y="3811770"/>
            <a:ext cx="1769946" cy="127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7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24850" y="3227125"/>
            <a:ext cx="1561075" cy="1073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7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7254" y="3509975"/>
            <a:ext cx="1561071" cy="11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7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45700" y="1819500"/>
            <a:ext cx="1379150" cy="13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7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922325" y="4150599"/>
            <a:ext cx="1707900" cy="84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7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011925" y="3416550"/>
            <a:ext cx="2708500" cy="162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7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97350" y="690050"/>
            <a:ext cx="1494450" cy="1298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76"/>
          <p:cNvSpPr txBox="1"/>
          <p:nvPr/>
        </p:nvSpPr>
        <p:spPr>
          <a:xfrm>
            <a:off x="842800" y="25"/>
            <a:ext cx="77664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solidFill>
                <a:srgbClr val="069C94"/>
              </a:solidFill>
            </a:endParaRPr>
          </a:p>
        </p:txBody>
      </p:sp>
      <p:sp>
        <p:nvSpPr>
          <p:cNvPr id="635" name="Google Shape;635;p76"/>
          <p:cNvSpPr txBox="1"/>
          <p:nvPr/>
        </p:nvSpPr>
        <p:spPr>
          <a:xfrm>
            <a:off x="1548900" y="70925"/>
            <a:ext cx="6487500" cy="93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2600">
                <a:solidFill>
                  <a:srgbClr val="45818E"/>
                </a:solidFill>
              </a:rPr>
              <a:t>Які товари продаються у каталозі?</a:t>
            </a:r>
            <a:endParaRPr b="1" sz="2600">
              <a:solidFill>
                <a:srgbClr val="45818E"/>
              </a:solidFill>
            </a:endParaRPr>
          </a:p>
        </p:txBody>
      </p:sp>
      <p:sp>
        <p:nvSpPr>
          <p:cNvPr id="636" name="Google Shape;636;p76"/>
          <p:cNvSpPr txBox="1"/>
          <p:nvPr/>
        </p:nvSpPr>
        <p:spPr>
          <a:xfrm>
            <a:off x="3185500" y="2243325"/>
            <a:ext cx="5340900" cy="14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219451"/>
                </a:solidFill>
              </a:rPr>
              <a:t>Офісне устаткування та приладдя різне</a:t>
            </a:r>
            <a:endParaRPr sz="1200">
              <a:solidFill>
                <a:srgbClr val="21945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219451"/>
                </a:solidFill>
              </a:rPr>
              <a:t>30190000-7</a:t>
            </a:r>
            <a:endParaRPr sz="1200">
              <a:solidFill>
                <a:srgbClr val="21945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45818E"/>
                </a:solidFill>
              </a:rPr>
              <a:t>Конверти поштові, коректори, затискачі для паперів, маркери, папки реєстратори, папір офісний, форматний, файли для документів, клейка стрічка канцелярська</a:t>
            </a:r>
            <a:r>
              <a:rPr i="1" lang="ru" sz="1200">
                <a:solidFill>
                  <a:srgbClr val="45818E"/>
                </a:solidFill>
              </a:rPr>
              <a:t>.</a:t>
            </a:r>
            <a:endParaRPr i="1" sz="1200">
              <a:solidFill>
                <a:srgbClr val="45818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45454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37" name="Google Shape;637;p76"/>
          <p:cNvSpPr txBox="1"/>
          <p:nvPr/>
        </p:nvSpPr>
        <p:spPr>
          <a:xfrm>
            <a:off x="164650" y="701500"/>
            <a:ext cx="2772000" cy="16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19451"/>
                </a:solidFill>
              </a:rPr>
              <a:t>Комп’ютерне обладнання</a:t>
            </a:r>
            <a:endParaRPr sz="1200">
              <a:solidFill>
                <a:srgbClr val="21945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19451"/>
                </a:solidFill>
              </a:rPr>
              <a:t>30230000-0</a:t>
            </a:r>
            <a:endParaRPr sz="1200">
              <a:solidFill>
                <a:srgbClr val="21945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5818E"/>
                </a:solidFill>
              </a:rPr>
              <a:t>Монітори, принтери, джерела безперебійного живлення, принтери матричні, принтери багатофункціональні, миші.</a:t>
            </a:r>
            <a:endParaRPr sz="1200">
              <a:solidFill>
                <a:srgbClr val="45818E"/>
              </a:solidFill>
            </a:endParaRPr>
          </a:p>
        </p:txBody>
      </p:sp>
      <p:sp>
        <p:nvSpPr>
          <p:cNvPr id="638" name="Google Shape;638;p76"/>
          <p:cNvSpPr txBox="1"/>
          <p:nvPr/>
        </p:nvSpPr>
        <p:spPr>
          <a:xfrm>
            <a:off x="3104275" y="664825"/>
            <a:ext cx="2692800" cy="14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19451"/>
                </a:solidFill>
              </a:rPr>
              <a:t>Машини для обробки даних (апаратна частина)</a:t>
            </a:r>
            <a:endParaRPr sz="1200">
              <a:solidFill>
                <a:srgbClr val="21945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19451"/>
                </a:solidFill>
              </a:rPr>
              <a:t>30210000-4</a:t>
            </a:r>
            <a:endParaRPr sz="1200">
              <a:solidFill>
                <a:srgbClr val="21945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5818E"/>
                </a:solidFill>
              </a:rPr>
              <a:t>Комп'ютери настільні, ноутбуки, моноблоки, сканери документів</a:t>
            </a:r>
            <a:endParaRPr>
              <a:solidFill>
                <a:srgbClr val="45818E"/>
              </a:solidFill>
            </a:endParaRPr>
          </a:p>
        </p:txBody>
      </p:sp>
      <p:sp>
        <p:nvSpPr>
          <p:cNvPr id="639" name="Google Shape;639;p76"/>
          <p:cNvSpPr txBox="1"/>
          <p:nvPr/>
        </p:nvSpPr>
        <p:spPr>
          <a:xfrm>
            <a:off x="164650" y="2897750"/>
            <a:ext cx="2692800" cy="16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19451"/>
                </a:solidFill>
              </a:rPr>
              <a:t>Фармацевтична продукція</a:t>
            </a:r>
            <a:endParaRPr sz="1200">
              <a:solidFill>
                <a:srgbClr val="21945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19451"/>
                </a:solidFill>
              </a:rPr>
              <a:t>33600000-6</a:t>
            </a:r>
            <a:endParaRPr sz="1200">
              <a:solidFill>
                <a:srgbClr val="21945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5818E"/>
                </a:solidFill>
              </a:rPr>
              <a:t>Антисептичні засоби для дезінфекції, психолептичні засоби, антикоагулянти, кровозамінники та перфузійні розчини, антибактеріальні засоби для системного застосування</a:t>
            </a:r>
            <a:r>
              <a:rPr i="1" lang="ru" sz="1200">
                <a:solidFill>
                  <a:srgbClr val="45818E"/>
                </a:solidFill>
              </a:rPr>
              <a:t>.</a:t>
            </a:r>
            <a:endParaRPr i="1" sz="1200">
              <a:solidFill>
                <a:srgbClr val="45818E"/>
              </a:solidFill>
            </a:endParaRPr>
          </a:p>
        </p:txBody>
      </p:sp>
      <p:sp>
        <p:nvSpPr>
          <p:cNvPr id="640" name="Google Shape;640;p76"/>
          <p:cNvSpPr txBox="1"/>
          <p:nvPr/>
        </p:nvSpPr>
        <p:spPr>
          <a:xfrm>
            <a:off x="5755975" y="744825"/>
            <a:ext cx="3338400" cy="14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19451"/>
                </a:solidFill>
              </a:rPr>
              <a:t>Нафта і дистиляти </a:t>
            </a:r>
            <a:endParaRPr sz="1200">
              <a:solidFill>
                <a:srgbClr val="21945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19451"/>
                </a:solidFill>
              </a:rPr>
              <a:t>09130000-9</a:t>
            </a:r>
            <a:endParaRPr sz="1200">
              <a:solidFill>
                <a:srgbClr val="21945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5818E"/>
                </a:solidFill>
              </a:rPr>
              <a:t>Дизельне паливо, бензин, газ скраплений</a:t>
            </a:r>
            <a:endParaRPr>
              <a:solidFill>
                <a:srgbClr val="45818E"/>
              </a:solidFill>
            </a:endParaRPr>
          </a:p>
        </p:txBody>
      </p:sp>
      <p:sp>
        <p:nvSpPr>
          <p:cNvPr id="641" name="Google Shape;641;p76"/>
          <p:cNvSpPr txBox="1"/>
          <p:nvPr/>
        </p:nvSpPr>
        <p:spPr>
          <a:xfrm>
            <a:off x="5156675" y="3641925"/>
            <a:ext cx="3192000" cy="13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19451"/>
                </a:solidFill>
              </a:rPr>
              <a:t>Медичні матеріали</a:t>
            </a:r>
            <a:endParaRPr sz="1200">
              <a:solidFill>
                <a:srgbClr val="21945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19451"/>
                </a:solidFill>
              </a:rPr>
              <a:t>33140000-3</a:t>
            </a:r>
            <a:endParaRPr sz="1200">
              <a:solidFill>
                <a:srgbClr val="21945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45818E"/>
                </a:solidFill>
              </a:rPr>
              <a:t>Перев'язувальні матеріали, шприци, катетери, рукавички медичні, вата медична, пінцет медичний</a:t>
            </a:r>
            <a:endParaRPr sz="1200">
              <a:solidFill>
                <a:srgbClr val="45818E"/>
              </a:solidFill>
            </a:endParaRPr>
          </a:p>
        </p:txBody>
      </p:sp>
      <p:sp>
        <p:nvSpPr>
          <p:cNvPr id="642" name="Google Shape;642;p76"/>
          <p:cNvSpPr/>
          <p:nvPr/>
        </p:nvSpPr>
        <p:spPr>
          <a:xfrm>
            <a:off x="118525" y="2897750"/>
            <a:ext cx="2674800" cy="20559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4299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>
              <a:solidFill>
                <a:srgbClr val="76A5A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>
              <a:solidFill>
                <a:srgbClr val="45818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rgbClr val="1188A6"/>
              </a:solidFill>
            </a:endParaRPr>
          </a:p>
        </p:txBody>
      </p:sp>
      <p:sp>
        <p:nvSpPr>
          <p:cNvPr id="643" name="Google Shape;643;p76"/>
          <p:cNvSpPr/>
          <p:nvPr/>
        </p:nvSpPr>
        <p:spPr>
          <a:xfrm>
            <a:off x="5797075" y="918525"/>
            <a:ext cx="3120900" cy="11511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4299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>
              <a:solidFill>
                <a:srgbClr val="76A5A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>
              <a:solidFill>
                <a:srgbClr val="45818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rgbClr val="1188A6"/>
              </a:solidFill>
            </a:endParaRPr>
          </a:p>
        </p:txBody>
      </p:sp>
      <p:sp>
        <p:nvSpPr>
          <p:cNvPr id="644" name="Google Shape;644;p76"/>
          <p:cNvSpPr/>
          <p:nvPr/>
        </p:nvSpPr>
        <p:spPr>
          <a:xfrm>
            <a:off x="3008925" y="677973"/>
            <a:ext cx="2674800" cy="14589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4299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>
              <a:solidFill>
                <a:srgbClr val="76A5A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>
              <a:solidFill>
                <a:srgbClr val="45818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rgbClr val="1188A6"/>
              </a:solidFill>
            </a:endParaRPr>
          </a:p>
        </p:txBody>
      </p:sp>
      <p:sp>
        <p:nvSpPr>
          <p:cNvPr id="645" name="Google Shape;645;p76"/>
          <p:cNvSpPr/>
          <p:nvPr/>
        </p:nvSpPr>
        <p:spPr>
          <a:xfrm>
            <a:off x="3052000" y="2220250"/>
            <a:ext cx="5557200" cy="13986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4299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>
              <a:solidFill>
                <a:srgbClr val="76A5A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>
              <a:solidFill>
                <a:srgbClr val="45818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rgbClr val="1188A6"/>
              </a:solidFill>
            </a:endParaRPr>
          </a:p>
        </p:txBody>
      </p:sp>
      <p:sp>
        <p:nvSpPr>
          <p:cNvPr id="646" name="Google Shape;646;p76"/>
          <p:cNvSpPr/>
          <p:nvPr/>
        </p:nvSpPr>
        <p:spPr>
          <a:xfrm>
            <a:off x="5052200" y="3702225"/>
            <a:ext cx="2823600" cy="12933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4299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>
              <a:solidFill>
                <a:srgbClr val="76A5A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>
              <a:solidFill>
                <a:srgbClr val="45818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rgbClr val="1188A6"/>
              </a:solidFill>
            </a:endParaRPr>
          </a:p>
        </p:txBody>
      </p:sp>
      <p:sp>
        <p:nvSpPr>
          <p:cNvPr id="647" name="Google Shape;647;p76"/>
          <p:cNvSpPr/>
          <p:nvPr/>
        </p:nvSpPr>
        <p:spPr>
          <a:xfrm>
            <a:off x="164650" y="701500"/>
            <a:ext cx="2692800" cy="16761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4299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>
              <a:solidFill>
                <a:srgbClr val="76A5A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>
              <a:solidFill>
                <a:srgbClr val="45818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rgbClr val="1188A6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05" y="2736915"/>
            <a:ext cx="279400" cy="1939625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77"/>
          <p:cNvSpPr txBox="1"/>
          <p:nvPr/>
        </p:nvSpPr>
        <p:spPr>
          <a:xfrm>
            <a:off x="2470178" y="481175"/>
            <a:ext cx="62577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069C94"/>
                </a:solidFill>
              </a:rPr>
              <a:t>Аналіз цін</a:t>
            </a:r>
            <a:endParaRPr b="1" sz="2400">
              <a:solidFill>
                <a:srgbClr val="069C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69C94"/>
              </a:solidFill>
            </a:endParaRPr>
          </a:p>
        </p:txBody>
      </p:sp>
      <p:pic>
        <p:nvPicPr>
          <p:cNvPr id="654" name="Google Shape;654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52175" y="2810525"/>
            <a:ext cx="2457450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77"/>
          <p:cNvPicPr preferRelativeResize="0"/>
          <p:nvPr/>
        </p:nvPicPr>
        <p:blipFill rotWithShape="1">
          <a:blip r:embed="rId5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77"/>
          <p:cNvPicPr preferRelativeResize="0"/>
          <p:nvPr/>
        </p:nvPicPr>
        <p:blipFill rotWithShape="1">
          <a:blip r:embed="rId7">
            <a:alphaModFix/>
          </a:blip>
          <a:srcRect b="2887" l="13732" r="11427" t="26175"/>
          <a:stretch/>
        </p:blipFill>
        <p:spPr>
          <a:xfrm>
            <a:off x="960550" y="705475"/>
            <a:ext cx="7728202" cy="4120451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77"/>
          <p:cNvSpPr/>
          <p:nvPr/>
        </p:nvSpPr>
        <p:spPr>
          <a:xfrm>
            <a:off x="6688525" y="1530250"/>
            <a:ext cx="1130000" cy="298725"/>
          </a:xfrm>
          <a:custGeom>
            <a:rect b="b" l="l" r="r" t="t"/>
            <a:pathLst>
              <a:path extrusionOk="0" h="11949" w="45200">
                <a:moveTo>
                  <a:pt x="0" y="0"/>
                </a:moveTo>
                <a:lnTo>
                  <a:pt x="45200" y="0"/>
                </a:lnTo>
                <a:lnTo>
                  <a:pt x="45200" y="11949"/>
                </a:lnTo>
                <a:lnTo>
                  <a:pt x="0" y="11430"/>
                </a:lnTo>
                <a:close/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05" y="2736915"/>
            <a:ext cx="279400" cy="1939625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78"/>
          <p:cNvSpPr txBox="1"/>
          <p:nvPr/>
        </p:nvSpPr>
        <p:spPr>
          <a:xfrm>
            <a:off x="3147250" y="518950"/>
            <a:ext cx="30345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219451"/>
                </a:solidFill>
              </a:rPr>
              <a:t>Аналіз цін</a:t>
            </a:r>
            <a:endParaRPr b="1" sz="24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333333"/>
              </a:solidFill>
            </a:endParaRPr>
          </a:p>
        </p:txBody>
      </p:sp>
      <p:pic>
        <p:nvPicPr>
          <p:cNvPr id="665" name="Google Shape;66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52175" y="2810525"/>
            <a:ext cx="2457450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78"/>
          <p:cNvPicPr preferRelativeResize="0"/>
          <p:nvPr/>
        </p:nvPicPr>
        <p:blipFill rotWithShape="1">
          <a:blip r:embed="rId5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78"/>
          <p:cNvPicPr preferRelativeResize="0"/>
          <p:nvPr/>
        </p:nvPicPr>
        <p:blipFill rotWithShape="1">
          <a:blip r:embed="rId7">
            <a:alphaModFix/>
          </a:blip>
          <a:srcRect b="38877" l="3938" r="0" t="4216"/>
          <a:stretch/>
        </p:blipFill>
        <p:spPr>
          <a:xfrm>
            <a:off x="944950" y="2339737"/>
            <a:ext cx="7949050" cy="264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84925" y="1124777"/>
            <a:ext cx="280050" cy="29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78"/>
          <p:cNvSpPr txBox="1"/>
          <p:nvPr/>
        </p:nvSpPr>
        <p:spPr>
          <a:xfrm>
            <a:off x="1464975" y="582925"/>
            <a:ext cx="7394700" cy="13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19451"/>
                </a:solidFill>
              </a:rPr>
              <a:t>пропонуйте</a:t>
            </a:r>
            <a:r>
              <a:rPr b="1" lang="ru">
                <a:solidFill>
                  <a:srgbClr val="219451"/>
                </a:solidFill>
              </a:rPr>
              <a:t> найбільш привабливі пропозиції для замовників</a:t>
            </a:r>
            <a:endParaRPr b="1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19451"/>
                </a:solidFill>
              </a:rPr>
              <a:t>ціни всіх учасників по всім товарам у Прозорро маркет</a:t>
            </a:r>
            <a:endParaRPr b="1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219451"/>
                </a:solidFill>
              </a:rPr>
              <a:t>інформація оновлюється кожні 4 години</a:t>
            </a:r>
            <a:endParaRPr b="1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1945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19451"/>
              </a:solidFill>
            </a:endParaRPr>
          </a:p>
        </p:txBody>
      </p:sp>
      <p:pic>
        <p:nvPicPr>
          <p:cNvPr id="671" name="Google Shape;671;p7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84925" y="1538425"/>
            <a:ext cx="280050" cy="28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7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84925" y="725875"/>
            <a:ext cx="280050" cy="28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79"/>
          <p:cNvSpPr txBox="1"/>
          <p:nvPr>
            <p:ph type="title"/>
          </p:nvPr>
        </p:nvSpPr>
        <p:spPr>
          <a:xfrm>
            <a:off x="1114525" y="0"/>
            <a:ext cx="7766400" cy="5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22B14C"/>
                </a:solidFill>
              </a:rPr>
              <a:t>ZAKUPKI</a:t>
            </a:r>
            <a:r>
              <a:rPr b="1" lang="ru" sz="2400">
                <a:solidFill>
                  <a:srgbClr val="069C94"/>
                </a:solidFill>
              </a:rPr>
              <a:t>.</a:t>
            </a:r>
            <a:r>
              <a:rPr b="1" lang="ru" sz="2400">
                <a:solidFill>
                  <a:srgbClr val="434343"/>
                </a:solidFill>
              </a:rPr>
              <a:t>EDUCATION</a:t>
            </a:r>
            <a:endParaRPr b="1" sz="24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solidFill>
                <a:srgbClr val="069C94"/>
              </a:solidFill>
            </a:endParaRPr>
          </a:p>
        </p:txBody>
      </p:sp>
      <p:pic>
        <p:nvPicPr>
          <p:cNvPr id="679" name="Google Shape;679;p79"/>
          <p:cNvPicPr preferRelativeResize="0"/>
          <p:nvPr/>
        </p:nvPicPr>
        <p:blipFill rotWithShape="1">
          <a:blip r:embed="rId4">
            <a:alphaModFix/>
          </a:blip>
          <a:srcRect b="-2790" l="13861" r="-4400" t="8823"/>
          <a:stretch/>
        </p:blipFill>
        <p:spPr>
          <a:xfrm>
            <a:off x="504175" y="1094850"/>
            <a:ext cx="7766400" cy="3721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80"/>
          <p:cNvSpPr txBox="1"/>
          <p:nvPr>
            <p:ph type="title"/>
          </p:nvPr>
        </p:nvSpPr>
        <p:spPr>
          <a:xfrm>
            <a:off x="891225" y="43400"/>
            <a:ext cx="7766400" cy="37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22B14C"/>
                </a:solidFill>
              </a:rPr>
              <a:t>ZAKUPKI</a:t>
            </a:r>
            <a:r>
              <a:rPr b="1" lang="ru" sz="2400">
                <a:solidFill>
                  <a:srgbClr val="069C94"/>
                </a:solidFill>
              </a:rPr>
              <a:t>.</a:t>
            </a:r>
            <a:r>
              <a:rPr b="1" lang="ru" sz="2400">
                <a:solidFill>
                  <a:srgbClr val="434343"/>
                </a:solidFill>
              </a:rPr>
              <a:t>EDUCATION</a:t>
            </a:r>
            <a:endParaRPr b="1" sz="2400">
              <a:solidFill>
                <a:srgbClr val="434343"/>
              </a:solidFill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69C9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solidFill>
                <a:srgbClr val="069C94"/>
              </a:solidFill>
            </a:endParaRPr>
          </a:p>
        </p:txBody>
      </p:sp>
      <p:pic>
        <p:nvPicPr>
          <p:cNvPr id="686" name="Google Shape;686;p80"/>
          <p:cNvPicPr preferRelativeResize="0"/>
          <p:nvPr/>
        </p:nvPicPr>
        <p:blipFill rotWithShape="1">
          <a:blip r:embed="rId4">
            <a:alphaModFix/>
          </a:blip>
          <a:srcRect b="21499" l="20051" r="19805" t="14475"/>
          <a:stretch/>
        </p:blipFill>
        <p:spPr>
          <a:xfrm>
            <a:off x="533450" y="695725"/>
            <a:ext cx="7134173" cy="427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81"/>
          <p:cNvSpPr txBox="1"/>
          <p:nvPr>
            <p:ph type="title"/>
          </p:nvPr>
        </p:nvSpPr>
        <p:spPr>
          <a:xfrm>
            <a:off x="911575" y="-78600"/>
            <a:ext cx="7766400" cy="37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22B14C"/>
                </a:solidFill>
              </a:rPr>
              <a:t>ZAKUPKI</a:t>
            </a:r>
            <a:r>
              <a:rPr b="1" lang="ru" sz="2400">
                <a:solidFill>
                  <a:srgbClr val="069C94"/>
                </a:solidFill>
              </a:rPr>
              <a:t>.</a:t>
            </a:r>
            <a:r>
              <a:rPr b="1" lang="ru" sz="2400">
                <a:solidFill>
                  <a:srgbClr val="434343"/>
                </a:solidFill>
              </a:rPr>
              <a:t>EDUCATION</a:t>
            </a:r>
            <a:endParaRPr b="1" sz="2400">
              <a:solidFill>
                <a:srgbClr val="434343"/>
              </a:solidFill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69C9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solidFill>
                <a:srgbClr val="069C94"/>
              </a:solidFill>
            </a:endParaRPr>
          </a:p>
        </p:txBody>
      </p:sp>
      <p:pic>
        <p:nvPicPr>
          <p:cNvPr id="693" name="Google Shape;693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788" y="548200"/>
            <a:ext cx="6966013" cy="4415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10" name="Google Shape;110;p19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 rotWithShape="1">
          <a:blip r:embed="rId5">
            <a:alphaModFix/>
          </a:blip>
          <a:srcRect b="0" l="14317" r="11150" t="28124"/>
          <a:stretch/>
        </p:blipFill>
        <p:spPr>
          <a:xfrm>
            <a:off x="965125" y="300500"/>
            <a:ext cx="8099875" cy="439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82"/>
          <p:cNvSpPr txBox="1"/>
          <p:nvPr>
            <p:ph type="title"/>
          </p:nvPr>
        </p:nvSpPr>
        <p:spPr>
          <a:xfrm>
            <a:off x="911575" y="-78600"/>
            <a:ext cx="7766400" cy="37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69C9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solidFill>
                <a:srgbClr val="069C94"/>
              </a:solidFill>
            </a:endParaRPr>
          </a:p>
        </p:txBody>
      </p:sp>
      <p:pic>
        <p:nvPicPr>
          <p:cNvPr id="700" name="Google Shape;700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0337" y="0"/>
            <a:ext cx="91846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83"/>
          <p:cNvSpPr txBox="1"/>
          <p:nvPr/>
        </p:nvSpPr>
        <p:spPr>
          <a:xfrm>
            <a:off x="2097725" y="1599750"/>
            <a:ext cx="6723300" cy="155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000">
                <a:solidFill>
                  <a:srgbClr val="45818E"/>
                </a:solidFill>
              </a:rPr>
              <a:t>Тренажер аукціону Prozorro</a:t>
            </a:r>
            <a:endParaRPr b="1" sz="5000">
              <a:solidFill>
                <a:srgbClr val="45818E"/>
              </a:solidFill>
            </a:endParaRPr>
          </a:p>
        </p:txBody>
      </p:sp>
      <p:sp>
        <p:nvSpPr>
          <p:cNvPr id="706" name="Google Shape;706;p83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707" name="Google Shape;707;p83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Google Shape;713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05" y="2736915"/>
            <a:ext cx="279400" cy="193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205" y="2736915"/>
            <a:ext cx="279400" cy="1939625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84"/>
          <p:cNvSpPr txBox="1"/>
          <p:nvPr/>
        </p:nvSpPr>
        <p:spPr>
          <a:xfrm>
            <a:off x="2905250" y="1591100"/>
            <a:ext cx="5697000" cy="3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rgbClr val="434343"/>
                </a:solidFill>
                <a:highlight>
                  <a:srgbClr val="FFFFFF"/>
                </a:highlight>
              </a:rPr>
              <a:t>як відбувається аукціон</a:t>
            </a:r>
            <a:endParaRPr sz="1500">
              <a:solidFill>
                <a:srgbClr val="434343"/>
              </a:solidFill>
            </a:endParaRPr>
          </a:p>
        </p:txBody>
      </p:sp>
      <p:sp>
        <p:nvSpPr>
          <p:cNvPr id="716" name="Google Shape;716;p84"/>
          <p:cNvSpPr txBox="1"/>
          <p:nvPr/>
        </p:nvSpPr>
        <p:spPr>
          <a:xfrm>
            <a:off x="2241075" y="526925"/>
            <a:ext cx="6420000" cy="848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434343"/>
                </a:solidFill>
              </a:rPr>
              <a:t>Завдяки тестовому аукціону ви дізнаєтеся:</a:t>
            </a:r>
            <a:endParaRPr b="1" sz="2400">
              <a:solidFill>
                <a:srgbClr val="434343"/>
              </a:solidFill>
            </a:endParaRPr>
          </a:p>
        </p:txBody>
      </p:sp>
      <p:pic>
        <p:nvPicPr>
          <p:cNvPr id="717" name="Google Shape;717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4300" y="1559964"/>
            <a:ext cx="423741" cy="461575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84"/>
          <p:cNvSpPr txBox="1"/>
          <p:nvPr/>
        </p:nvSpPr>
        <p:spPr>
          <a:xfrm>
            <a:off x="2913375" y="3433275"/>
            <a:ext cx="563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34343"/>
                </a:solidFill>
                <a:highlight>
                  <a:schemeClr val="lt1"/>
                </a:highlight>
              </a:rPr>
              <a:t>коли та як можна змінити ставку чи відкликати її</a:t>
            </a:r>
            <a:endParaRPr sz="1500">
              <a:solidFill>
                <a:srgbClr val="434343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02124"/>
              </a:solidFill>
              <a:highlight>
                <a:schemeClr val="lt1"/>
              </a:highlight>
            </a:endParaRPr>
          </a:p>
        </p:txBody>
      </p:sp>
      <p:sp>
        <p:nvSpPr>
          <p:cNvPr id="719" name="Google Shape;719;p84"/>
          <p:cNvSpPr txBox="1"/>
          <p:nvPr/>
        </p:nvSpPr>
        <p:spPr>
          <a:xfrm>
            <a:off x="3022175" y="3031725"/>
            <a:ext cx="5579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84"/>
          <p:cNvSpPr txBox="1"/>
          <p:nvPr/>
        </p:nvSpPr>
        <p:spPr>
          <a:xfrm>
            <a:off x="2964050" y="2983425"/>
            <a:ext cx="5579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84"/>
          <p:cNvSpPr txBox="1"/>
          <p:nvPr/>
        </p:nvSpPr>
        <p:spPr>
          <a:xfrm>
            <a:off x="2913375" y="4004025"/>
            <a:ext cx="59013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34343"/>
                </a:solidFill>
                <a:highlight>
                  <a:schemeClr val="lt1"/>
                </a:highlight>
              </a:rPr>
              <a:t>які є популярні стратегії для участі в аукціоні</a:t>
            </a:r>
            <a:endParaRPr sz="1500">
              <a:solidFill>
                <a:srgbClr val="434343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34343"/>
                </a:solidFill>
                <a:highlight>
                  <a:schemeClr val="lt1"/>
                </a:highlight>
              </a:rPr>
              <a:t>коли та як можна змінити ставку чи відкликати її</a:t>
            </a:r>
            <a:endParaRPr sz="1500">
              <a:solidFill>
                <a:srgbClr val="434343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722" name="Google Shape;722;p84"/>
          <p:cNvSpPr txBox="1"/>
          <p:nvPr/>
        </p:nvSpPr>
        <p:spPr>
          <a:xfrm>
            <a:off x="3012475" y="2905925"/>
            <a:ext cx="557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84"/>
          <p:cNvSpPr txBox="1"/>
          <p:nvPr/>
        </p:nvSpPr>
        <p:spPr>
          <a:xfrm>
            <a:off x="3084200" y="3002113"/>
            <a:ext cx="50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84"/>
          <p:cNvSpPr txBox="1"/>
          <p:nvPr/>
        </p:nvSpPr>
        <p:spPr>
          <a:xfrm>
            <a:off x="2913375" y="2085400"/>
            <a:ext cx="4661700" cy="4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434343"/>
                </a:solidFill>
                <a:highlight>
                  <a:schemeClr val="lt1"/>
                </a:highlight>
              </a:rPr>
              <a:t>в якому порядку знижують ставки учасники (та від чого цей порядок залежить)</a:t>
            </a:r>
            <a:endParaRPr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02124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02124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5" name="Google Shape;725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9350" y="2206200"/>
            <a:ext cx="413656" cy="42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5900" y="4103849"/>
            <a:ext cx="420550" cy="42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55400" y="2811400"/>
            <a:ext cx="413650" cy="413650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84"/>
          <p:cNvSpPr txBox="1"/>
          <p:nvPr/>
        </p:nvSpPr>
        <p:spPr>
          <a:xfrm>
            <a:off x="2876150" y="2905925"/>
            <a:ext cx="5579400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rgbClr val="434343"/>
                </a:solidFill>
                <a:highlight>
                  <a:schemeClr val="lt1"/>
                </a:highlight>
              </a:rPr>
              <a:t>скільки часу є на те, щоб зробити ставку</a:t>
            </a:r>
            <a:endParaRPr sz="1500">
              <a:solidFill>
                <a:srgbClr val="434343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9" name="Google Shape;729;p8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79350" y="3457625"/>
            <a:ext cx="413650" cy="41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84"/>
          <p:cNvPicPr preferRelativeResize="0"/>
          <p:nvPr/>
        </p:nvPicPr>
        <p:blipFill rotWithShape="1">
          <a:blip r:embed="rId9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8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205" y="2736915"/>
            <a:ext cx="279400" cy="193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205" y="2736915"/>
            <a:ext cx="279400" cy="193962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85"/>
          <p:cNvSpPr txBox="1"/>
          <p:nvPr/>
        </p:nvSpPr>
        <p:spPr>
          <a:xfrm>
            <a:off x="2241080" y="587230"/>
            <a:ext cx="7620000" cy="7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333333"/>
              </a:solidFill>
            </a:endParaRPr>
          </a:p>
        </p:txBody>
      </p:sp>
      <p:sp>
        <p:nvSpPr>
          <p:cNvPr id="739" name="Google Shape;739;p85"/>
          <p:cNvSpPr txBox="1"/>
          <p:nvPr/>
        </p:nvSpPr>
        <p:spPr>
          <a:xfrm>
            <a:off x="2253428" y="217550"/>
            <a:ext cx="62496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333333"/>
              </a:solidFill>
            </a:endParaRPr>
          </a:p>
        </p:txBody>
      </p:sp>
      <p:pic>
        <p:nvPicPr>
          <p:cNvPr id="740" name="Google Shape;740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3825" y="715761"/>
            <a:ext cx="6668801" cy="37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85"/>
          <p:cNvPicPr preferRelativeResize="0"/>
          <p:nvPr/>
        </p:nvPicPr>
        <p:blipFill rotWithShape="1">
          <a:blip r:embed="rId5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oogle Shape;747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205" y="2736915"/>
            <a:ext cx="279400" cy="193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205" y="2736915"/>
            <a:ext cx="279400" cy="1939625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86"/>
          <p:cNvSpPr txBox="1"/>
          <p:nvPr/>
        </p:nvSpPr>
        <p:spPr>
          <a:xfrm>
            <a:off x="2241080" y="587230"/>
            <a:ext cx="7620000" cy="7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333333"/>
              </a:solidFill>
            </a:endParaRPr>
          </a:p>
        </p:txBody>
      </p:sp>
      <p:sp>
        <p:nvSpPr>
          <p:cNvPr id="750" name="Google Shape;750;p86"/>
          <p:cNvSpPr txBox="1"/>
          <p:nvPr/>
        </p:nvSpPr>
        <p:spPr>
          <a:xfrm>
            <a:off x="2253428" y="217550"/>
            <a:ext cx="62496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333333"/>
              </a:solidFill>
            </a:endParaRPr>
          </a:p>
        </p:txBody>
      </p:sp>
      <p:pic>
        <p:nvPicPr>
          <p:cNvPr id="751" name="Google Shape;751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08425" y="715774"/>
            <a:ext cx="6668801" cy="37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86"/>
          <p:cNvPicPr preferRelativeResize="0"/>
          <p:nvPr/>
        </p:nvPicPr>
        <p:blipFill rotWithShape="1">
          <a:blip r:embed="rId5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205" y="2736915"/>
            <a:ext cx="279400" cy="193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205" y="2736915"/>
            <a:ext cx="279400" cy="1939625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87"/>
          <p:cNvSpPr txBox="1"/>
          <p:nvPr/>
        </p:nvSpPr>
        <p:spPr>
          <a:xfrm>
            <a:off x="2243146" y="1961713"/>
            <a:ext cx="56580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000" u="sng">
                <a:solidFill>
                  <a:schemeClr val="hlink"/>
                </a:solidFill>
                <a:highlight>
                  <a:srgbClr val="F8F8F8"/>
                </a:highlight>
                <a:hlinkClick r:id="rId4"/>
              </a:rPr>
              <a:t>https://zakupki.prom.ua/auction_sandbox</a:t>
            </a:r>
            <a:endParaRPr sz="2000">
              <a:solidFill>
                <a:srgbClr val="333333"/>
              </a:solidFill>
            </a:endParaRPr>
          </a:p>
        </p:txBody>
      </p:sp>
      <p:sp>
        <p:nvSpPr>
          <p:cNvPr id="761" name="Google Shape;761;p87"/>
          <p:cNvSpPr txBox="1"/>
          <p:nvPr/>
        </p:nvSpPr>
        <p:spPr>
          <a:xfrm>
            <a:off x="2255506" y="2428525"/>
            <a:ext cx="62496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333333"/>
              </a:solidFill>
            </a:endParaRPr>
          </a:p>
        </p:txBody>
      </p:sp>
      <p:sp>
        <p:nvSpPr>
          <p:cNvPr id="762" name="Google Shape;762;p87"/>
          <p:cNvSpPr txBox="1"/>
          <p:nvPr/>
        </p:nvSpPr>
        <p:spPr>
          <a:xfrm>
            <a:off x="2243151" y="729375"/>
            <a:ext cx="6573000" cy="7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333333"/>
              </a:solidFill>
            </a:endParaRPr>
          </a:p>
        </p:txBody>
      </p:sp>
      <p:sp>
        <p:nvSpPr>
          <p:cNvPr id="763" name="Google Shape;763;p87"/>
          <p:cNvSpPr txBox="1"/>
          <p:nvPr/>
        </p:nvSpPr>
        <p:spPr>
          <a:xfrm>
            <a:off x="2255503" y="359700"/>
            <a:ext cx="62496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</a:endParaRPr>
          </a:p>
        </p:txBody>
      </p:sp>
      <p:sp>
        <p:nvSpPr>
          <p:cNvPr id="764" name="Google Shape;764;p87"/>
          <p:cNvSpPr txBox="1"/>
          <p:nvPr/>
        </p:nvSpPr>
        <p:spPr>
          <a:xfrm>
            <a:off x="2255506" y="3140700"/>
            <a:ext cx="62496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333333"/>
              </a:solidFill>
            </a:endParaRPr>
          </a:p>
        </p:txBody>
      </p:sp>
      <p:sp>
        <p:nvSpPr>
          <p:cNvPr id="765" name="Google Shape;765;p87"/>
          <p:cNvSpPr txBox="1"/>
          <p:nvPr/>
        </p:nvSpPr>
        <p:spPr>
          <a:xfrm>
            <a:off x="2307775" y="1015425"/>
            <a:ext cx="6573000" cy="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434343"/>
                </a:solidFill>
              </a:rPr>
              <a:t>Скануйте QR-код або переходьте за посиланням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766" name="Google Shape;766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3150" y="2508800"/>
            <a:ext cx="2575775" cy="239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87"/>
          <p:cNvPicPr preferRelativeResize="0"/>
          <p:nvPr/>
        </p:nvPicPr>
        <p:blipFill rotWithShape="1">
          <a:blip r:embed="rId6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205" y="2736915"/>
            <a:ext cx="279400" cy="193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205" y="2736915"/>
            <a:ext cx="279400" cy="1939625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88"/>
          <p:cNvSpPr txBox="1"/>
          <p:nvPr/>
        </p:nvSpPr>
        <p:spPr>
          <a:xfrm>
            <a:off x="2255506" y="2428525"/>
            <a:ext cx="62496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333333"/>
              </a:solidFill>
            </a:endParaRPr>
          </a:p>
        </p:txBody>
      </p:sp>
      <p:sp>
        <p:nvSpPr>
          <p:cNvPr id="776" name="Google Shape;776;p88"/>
          <p:cNvSpPr txBox="1"/>
          <p:nvPr/>
        </p:nvSpPr>
        <p:spPr>
          <a:xfrm>
            <a:off x="2255503" y="359700"/>
            <a:ext cx="62496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</a:endParaRPr>
          </a:p>
        </p:txBody>
      </p:sp>
      <p:sp>
        <p:nvSpPr>
          <p:cNvPr id="777" name="Google Shape;777;p88"/>
          <p:cNvSpPr txBox="1"/>
          <p:nvPr/>
        </p:nvSpPr>
        <p:spPr>
          <a:xfrm>
            <a:off x="2255506" y="3140700"/>
            <a:ext cx="62496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333333"/>
              </a:solidFill>
            </a:endParaRPr>
          </a:p>
        </p:txBody>
      </p:sp>
      <p:pic>
        <p:nvPicPr>
          <p:cNvPr id="778" name="Google Shape;778;p88"/>
          <p:cNvPicPr preferRelativeResize="0"/>
          <p:nvPr/>
        </p:nvPicPr>
        <p:blipFill rotWithShape="1">
          <a:blip r:embed="rId4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88"/>
          <p:cNvPicPr preferRelativeResize="0"/>
          <p:nvPr/>
        </p:nvPicPr>
        <p:blipFill rotWithShape="1">
          <a:blip r:embed="rId6">
            <a:alphaModFix/>
          </a:blip>
          <a:srcRect b="29727" l="26151" r="32293" t="29285"/>
          <a:stretch/>
        </p:blipFill>
        <p:spPr>
          <a:xfrm>
            <a:off x="797100" y="310488"/>
            <a:ext cx="8151427" cy="4522524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88"/>
          <p:cNvSpPr/>
          <p:nvPr/>
        </p:nvSpPr>
        <p:spPr>
          <a:xfrm>
            <a:off x="6392625" y="2645225"/>
            <a:ext cx="1318200" cy="212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89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89"/>
          <p:cNvSpPr txBox="1"/>
          <p:nvPr>
            <p:ph type="title"/>
          </p:nvPr>
        </p:nvSpPr>
        <p:spPr>
          <a:xfrm>
            <a:off x="922050" y="-208600"/>
            <a:ext cx="77415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2286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069C94"/>
                </a:solidFill>
              </a:rPr>
              <a:t>Підтримка</a:t>
            </a:r>
            <a:endParaRPr b="1" sz="2400">
              <a:solidFill>
                <a:srgbClr val="069C9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solidFill>
                <a:srgbClr val="069C94"/>
              </a:solidFill>
            </a:endParaRPr>
          </a:p>
        </p:txBody>
      </p:sp>
      <p:pic>
        <p:nvPicPr>
          <p:cNvPr id="789" name="Google Shape;789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3950" y="452450"/>
            <a:ext cx="6016100" cy="456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Google Shape;794;p90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-5400000">
            <a:off x="-2273875" y="2254837"/>
            <a:ext cx="5181575" cy="6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732862" y="1912625"/>
            <a:ext cx="2197050" cy="1318250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90"/>
          <p:cNvSpPr txBox="1"/>
          <p:nvPr>
            <p:ph type="title"/>
          </p:nvPr>
        </p:nvSpPr>
        <p:spPr>
          <a:xfrm>
            <a:off x="922050" y="-208600"/>
            <a:ext cx="7741500" cy="52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2286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069C94"/>
                </a:solidFill>
              </a:rPr>
              <a:t>Підтримка</a:t>
            </a:r>
            <a:endParaRPr b="1" sz="2400">
              <a:solidFill>
                <a:srgbClr val="069C9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solidFill>
                <a:srgbClr val="069C94"/>
              </a:solidFill>
            </a:endParaRPr>
          </a:p>
        </p:txBody>
      </p:sp>
      <p:pic>
        <p:nvPicPr>
          <p:cNvPr id="797" name="Google Shape;797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7188" y="467000"/>
            <a:ext cx="6845332" cy="452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Google Shape;802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91"/>
          <p:cNvPicPr preferRelativeResize="0"/>
          <p:nvPr/>
        </p:nvPicPr>
        <p:blipFill rotWithShape="1">
          <a:blip r:embed="rId4">
            <a:alphaModFix/>
          </a:blip>
          <a:srcRect b="-9845" l="-4244" r="-32236" t="-11705"/>
          <a:stretch/>
        </p:blipFill>
        <p:spPr>
          <a:xfrm>
            <a:off x="177725" y="219675"/>
            <a:ext cx="4571998" cy="961425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91"/>
          <p:cNvSpPr txBox="1"/>
          <p:nvPr/>
        </p:nvSpPr>
        <p:spPr>
          <a:xfrm>
            <a:off x="3492125" y="1795300"/>
            <a:ext cx="43632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91"/>
          <p:cNvSpPr txBox="1"/>
          <p:nvPr/>
        </p:nvSpPr>
        <p:spPr>
          <a:xfrm>
            <a:off x="1058525" y="3526775"/>
            <a:ext cx="36912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000">
                <a:solidFill>
                  <a:schemeClr val="lt1"/>
                </a:solidFill>
              </a:rPr>
              <a:t>Дякуємо за увагу!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806" name="Google Shape;806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2525" y="0"/>
            <a:ext cx="3921175" cy="352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18" name="Google Shape;118;p20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1">
            <a:off x="0" y="2"/>
            <a:ext cx="9143999" cy="63384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/>
        </p:nvSpPr>
        <p:spPr>
          <a:xfrm>
            <a:off x="147600" y="45325"/>
            <a:ext cx="8996400" cy="4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900">
                <a:solidFill>
                  <a:srgbClr val="FFFFFF"/>
                </a:solidFill>
              </a:rPr>
              <a:t>Всі ваші участі в закупівлях в одному файлі</a:t>
            </a:r>
            <a:endParaRPr b="1" sz="1900">
              <a:solidFill>
                <a:srgbClr val="FFFFFF"/>
              </a:solidFill>
            </a:endParaRPr>
          </a:p>
        </p:txBody>
      </p:sp>
      <p:pic>
        <p:nvPicPr>
          <p:cNvPr id="120" name="Google Shape;120;p20"/>
          <p:cNvPicPr preferRelativeResize="0"/>
          <p:nvPr/>
        </p:nvPicPr>
        <p:blipFill rotWithShape="1">
          <a:blip r:embed="rId4">
            <a:alphaModFix/>
          </a:blip>
          <a:srcRect b="44378" l="6156" r="0" t="24751"/>
          <a:stretch/>
        </p:blipFill>
        <p:spPr>
          <a:xfrm>
            <a:off x="1321750" y="3885925"/>
            <a:ext cx="6174974" cy="114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4925" y="1163877"/>
            <a:ext cx="280050" cy="29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/>
          <p:nvPr/>
        </p:nvSpPr>
        <p:spPr>
          <a:xfrm>
            <a:off x="1462975" y="959050"/>
            <a:ext cx="6713700" cy="12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rgbClr val="219451"/>
                </a:solidFill>
              </a:rPr>
              <a:t>коротка інформація по кожній закупівлі (найменування позицій закупівлі, строки початку/завершення прийому пропозицій, бюджет)</a:t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rgbClr val="219451"/>
                </a:solidFill>
              </a:rPr>
              <a:t>умови оплати, дані замовника</a:t>
            </a:r>
            <a:endParaRPr b="1" sz="1700">
              <a:solidFill>
                <a:srgbClr val="21945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rgbClr val="219451"/>
                </a:solidFill>
              </a:rPr>
              <a:t>результат участі закупівлі (кінцева та початкова пропозиція переможця закупівлі, чи підписаний договір)</a:t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solidFill>
                  <a:srgbClr val="219451"/>
                </a:solidFill>
              </a:rPr>
              <a:t>а також дані менеджера вашої компанії, що подавав пропозицію</a:t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21945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595959"/>
              </a:solidFill>
            </a:endParaRPr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4913" y="2129925"/>
            <a:ext cx="280050" cy="28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4913" y="2629700"/>
            <a:ext cx="280050" cy="28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4925" y="3419602"/>
            <a:ext cx="280050" cy="29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/>
        </p:nvSpPr>
        <p:spPr>
          <a:xfrm>
            <a:off x="2097725" y="3159445"/>
            <a:ext cx="76200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ексклюзивний інструмент від Zakupki.Prom.ua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31" name="Google Shape;131;p21"/>
          <p:cNvPicPr preferRelativeResize="0"/>
          <p:nvPr/>
        </p:nvPicPr>
        <p:blipFill rotWithShape="1">
          <a:blip r:embed="rId3">
            <a:alphaModFix/>
          </a:blip>
          <a:srcRect b="78199" l="0" r="0" t="0"/>
          <a:stretch/>
        </p:blipFill>
        <p:spPr>
          <a:xfrm rot="1">
            <a:off x="0" y="2"/>
            <a:ext cx="9143999" cy="63384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147600" y="45325"/>
            <a:ext cx="8996400" cy="4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ru" sz="1900">
                <a:solidFill>
                  <a:srgbClr val="FFFFFF"/>
                </a:solidFill>
              </a:rPr>
              <a:t>Всі ваші участі в закупівлях в одному файлі</a:t>
            </a:r>
            <a:endParaRPr b="1" sz="1900">
              <a:solidFill>
                <a:srgbClr val="FFFFFF"/>
              </a:solidFill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1339600" y="633850"/>
            <a:ext cx="6713700" cy="12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200">
                <a:solidFill>
                  <a:srgbClr val="219451"/>
                </a:solidFill>
                <a:latin typeface="Oswald"/>
                <a:ea typeface="Oswald"/>
                <a:cs typeface="Oswald"/>
                <a:sym typeface="Oswald"/>
              </a:rPr>
              <a:t>Аналогічний звіт ви можете отримати не по одній, а по всім вашим компаніям:</a:t>
            </a:r>
            <a:endParaRPr b="1" sz="2200">
              <a:solidFill>
                <a:srgbClr val="21945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 rotWithShape="1">
          <a:blip r:embed="rId4">
            <a:alphaModFix/>
          </a:blip>
          <a:srcRect b="26927" l="0" r="0" t="0"/>
          <a:stretch/>
        </p:blipFill>
        <p:spPr>
          <a:xfrm>
            <a:off x="1226075" y="1384900"/>
            <a:ext cx="6691850" cy="375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