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8" r:id="rId5"/>
    <p:sldId id="289" r:id="rId6"/>
    <p:sldId id="284" r:id="rId7"/>
    <p:sldId id="274" r:id="rId8"/>
    <p:sldId id="291" r:id="rId9"/>
    <p:sldId id="275" r:id="rId10"/>
    <p:sldId id="276" r:id="rId11"/>
    <p:sldId id="265" r:id="rId12"/>
    <p:sldId id="290" r:id="rId13"/>
    <p:sldId id="277" r:id="rId14"/>
    <p:sldId id="278" r:id="rId15"/>
    <p:sldId id="279" r:id="rId16"/>
    <p:sldId id="26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2CB2-0950-49A5-9EAB-2A1329F65AEE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9607-CDDA-4050-8D77-AB5110FA5C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2CB2-0950-49A5-9EAB-2A1329F65AEE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9607-CDDA-4050-8D77-AB5110FA5C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108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2CB2-0950-49A5-9EAB-2A1329F65AEE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9607-CDDA-4050-8D77-AB5110FA5C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861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2CB2-0950-49A5-9EAB-2A1329F65AEE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9607-CDDA-4050-8D77-AB5110FA5C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403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2CB2-0950-49A5-9EAB-2A1329F65AEE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9607-CDDA-4050-8D77-AB5110FA5C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537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2CB2-0950-49A5-9EAB-2A1329F65AEE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9607-CDDA-4050-8D77-AB5110FA5C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856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2CB2-0950-49A5-9EAB-2A1329F65AEE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9607-CDDA-4050-8D77-AB5110FA5C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10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2CB2-0950-49A5-9EAB-2A1329F65AEE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9607-CDDA-4050-8D77-AB5110FA5C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007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2CB2-0950-49A5-9EAB-2A1329F65AEE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9607-CDDA-4050-8D77-AB5110FA5C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841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2CB2-0950-49A5-9EAB-2A1329F65AEE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9607-CDDA-4050-8D77-AB5110FA5C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971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2CB2-0950-49A5-9EAB-2A1329F65AEE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9607-CDDA-4050-8D77-AB5110FA5C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009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62CB2-0950-49A5-9EAB-2A1329F65AEE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E9607-CDDA-4050-8D77-AB5110FA5C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107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.kuzmenko@prozorro.ua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893"/>
            <a:ext cx="12168561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25" y="3345197"/>
            <a:ext cx="3768011" cy="27049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1830" y="5379307"/>
            <a:ext cx="5017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Андрій Кузьменко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Керівник ДУ «Професійні закупівлі»</a:t>
            </a:r>
          </a:p>
        </p:txBody>
      </p:sp>
    </p:spTree>
    <p:extLst>
      <p:ext uri="{BB962C8B-B14F-4D97-AF65-F5344CB8AC3E}">
        <p14:creationId xmlns:p14="http://schemas.microsoft.com/office/powerpoint/2010/main" val="47036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" b="78005"/>
          <a:stretch/>
        </p:blipFill>
        <p:spPr>
          <a:xfrm>
            <a:off x="0" y="1"/>
            <a:ext cx="12192000" cy="15075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1490" y="30488"/>
            <a:ext cx="100287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Як пройти кваліфікацію</a:t>
            </a:r>
          </a:p>
          <a:p>
            <a:r>
              <a:rPr lang="uk-UA" sz="4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через електронну систему </a:t>
            </a:r>
            <a:r>
              <a:rPr lang="uk-UA" sz="44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закупівель</a:t>
            </a:r>
            <a:endParaRPr lang="uk-UA" sz="4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3278" y="1634190"/>
            <a:ext cx="92404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/>
              <a:t>Додатково для пального: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91979" y="3339726"/>
            <a:ext cx="65530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200" dirty="0"/>
              <a:t>Підтвердити наявність</a:t>
            </a:r>
          </a:p>
          <a:p>
            <a:r>
              <a:rPr lang="uk-UA" sz="3200" dirty="0"/>
              <a:t>матеріально-технічної бази </a:t>
            </a:r>
            <a:br>
              <a:rPr lang="uk-UA" sz="3200" dirty="0"/>
            </a:br>
            <a:r>
              <a:rPr lang="uk-UA" sz="3200" dirty="0"/>
              <a:t>(перелік АЗС)</a:t>
            </a:r>
          </a:p>
          <a:p>
            <a:endParaRPr lang="uk-UA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200" dirty="0"/>
              <a:t>Мати ліцензії на торгівлю пальним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046" y="1695616"/>
            <a:ext cx="5686889" cy="553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3644" y="6207853"/>
            <a:ext cx="318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Мережа АЗС в регіоні</a:t>
            </a:r>
          </a:p>
        </p:txBody>
      </p:sp>
    </p:spTree>
    <p:extLst>
      <p:ext uri="{BB962C8B-B14F-4D97-AF65-F5344CB8AC3E}">
        <p14:creationId xmlns:p14="http://schemas.microsoft.com/office/powerpoint/2010/main" val="192677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898" y="2502804"/>
            <a:ext cx="1013450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600" b="1" dirty="0">
                <a:solidFill>
                  <a:srgbClr val="0070C0"/>
                </a:solidFill>
                <a:latin typeface="+mj-lt"/>
              </a:rPr>
              <a:t>📌</a:t>
            </a:r>
            <a:r>
              <a:rPr lang="uk-UA" sz="2600" b="1" dirty="0">
                <a:latin typeface="+mj-lt"/>
              </a:rPr>
              <a:t>Досвід не відповідає тій категорії, до якої постачальник подає заявку ;</a:t>
            </a:r>
          </a:p>
          <a:p>
            <a:r>
              <a:rPr lang="ru-RU" sz="2600" b="1" dirty="0">
                <a:latin typeface="+mj-lt"/>
              </a:rPr>
              <a:t>не </a:t>
            </a:r>
            <a:r>
              <a:rPr lang="ru-RU" sz="2600" b="1" dirty="0" err="1">
                <a:latin typeface="+mj-lt"/>
              </a:rPr>
              <a:t>всі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b="1" dirty="0" err="1">
                <a:latin typeface="+mj-lt"/>
              </a:rPr>
              <a:t>накладні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b="1" dirty="0" err="1">
                <a:latin typeface="+mj-lt"/>
              </a:rPr>
              <a:t>відповідають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b="1" dirty="0" err="1">
                <a:latin typeface="+mj-lt"/>
              </a:rPr>
              <a:t>потрібному</a:t>
            </a:r>
            <a:r>
              <a:rPr lang="ru-RU" sz="2600" b="1" dirty="0">
                <a:latin typeface="+mj-lt"/>
              </a:rPr>
              <a:t> коду</a:t>
            </a:r>
            <a:endParaRPr lang="uk-UA" sz="2600" b="1" dirty="0">
              <a:latin typeface="+mj-lt"/>
            </a:endParaRPr>
          </a:p>
          <a:p>
            <a:endParaRPr lang="uk-UA" sz="2600" b="1" dirty="0">
              <a:latin typeface="+mj-lt"/>
            </a:endParaRPr>
          </a:p>
          <a:p>
            <a:r>
              <a:rPr lang="uk-UA" sz="2600" b="1" dirty="0">
                <a:solidFill>
                  <a:srgbClr val="0070C0"/>
                </a:solidFill>
                <a:latin typeface="+mj-lt"/>
              </a:rPr>
              <a:t>📌</a:t>
            </a:r>
            <a:r>
              <a:rPr lang="uk-UA" sz="2600" b="1" dirty="0">
                <a:latin typeface="+mj-lt"/>
              </a:rPr>
              <a:t>Довідка відсутня;</a:t>
            </a:r>
          </a:p>
          <a:p>
            <a:endParaRPr lang="uk-UA" sz="2600" b="1" dirty="0">
              <a:latin typeface="+mj-lt"/>
            </a:endParaRPr>
          </a:p>
          <a:p>
            <a:r>
              <a:rPr lang="uk-UA" sz="2600" b="1" dirty="0">
                <a:solidFill>
                  <a:srgbClr val="0070C0"/>
                </a:solidFill>
                <a:latin typeface="+mj-lt"/>
              </a:rPr>
              <a:t>📌</a:t>
            </a:r>
            <a:r>
              <a:rPr lang="uk-UA" sz="2600" b="1" dirty="0">
                <a:latin typeface="+mj-lt"/>
              </a:rPr>
              <a:t>Накладні надані не в повному обсязі;</a:t>
            </a:r>
          </a:p>
          <a:p>
            <a:endParaRPr lang="uk-UA" sz="2600" b="1" dirty="0">
              <a:latin typeface="+mj-lt"/>
            </a:endParaRPr>
          </a:p>
          <a:p>
            <a:r>
              <a:rPr lang="uk-UA" sz="2600" b="1" dirty="0">
                <a:solidFill>
                  <a:srgbClr val="0070C0"/>
                </a:solidFill>
                <a:latin typeface="+mj-lt"/>
              </a:rPr>
              <a:t>📌</a:t>
            </a:r>
            <a:r>
              <a:rPr lang="uk-UA" sz="2600" b="1" dirty="0">
                <a:latin typeface="+mj-lt"/>
              </a:rPr>
              <a:t>Підписи відсутні (електроні або </a:t>
            </a:r>
            <a:r>
              <a:rPr lang="uk-UA" sz="2600" b="1" dirty="0" err="1">
                <a:latin typeface="+mj-lt"/>
              </a:rPr>
              <a:t>сканкопії</a:t>
            </a:r>
            <a:r>
              <a:rPr lang="uk-UA" sz="2600" b="1" dirty="0">
                <a:latin typeface="+mj-lt"/>
              </a:rPr>
              <a:t>).</a:t>
            </a:r>
            <a:br>
              <a:rPr lang="uk-UA" sz="2600" b="1" dirty="0">
                <a:latin typeface="+mj-lt"/>
              </a:rPr>
            </a:br>
            <a:endParaRPr lang="uk-UA" sz="26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" b="78005"/>
          <a:stretch/>
        </p:blipFill>
        <p:spPr>
          <a:xfrm>
            <a:off x="0" y="-2706"/>
            <a:ext cx="12192000" cy="1507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387" y="296227"/>
            <a:ext cx="8385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Типові помилки у заявках</a:t>
            </a:r>
          </a:p>
        </p:txBody>
      </p:sp>
    </p:spTree>
    <p:extLst>
      <p:ext uri="{BB962C8B-B14F-4D97-AF65-F5344CB8AC3E}">
        <p14:creationId xmlns:p14="http://schemas.microsoft.com/office/powerpoint/2010/main" val="562299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112" y="2139962"/>
            <a:ext cx="908133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solidFill>
                  <a:srgbClr val="0070C0"/>
                </a:solidFill>
                <a:latin typeface="+mj-lt"/>
              </a:rPr>
              <a:t>📌</a:t>
            </a:r>
            <a:r>
              <a:rPr lang="uk-UA" sz="2000" dirty="0">
                <a:latin typeface="+mj-lt"/>
              </a:rPr>
              <a:t>09130000-9 Нафта і дистиляти;</a:t>
            </a:r>
          </a:p>
          <a:p>
            <a:r>
              <a:rPr lang="uk-UA" sz="2000" dirty="0">
                <a:solidFill>
                  <a:srgbClr val="0070C0"/>
                </a:solidFill>
                <a:latin typeface="+mj-lt"/>
              </a:rPr>
              <a:t>📌</a:t>
            </a:r>
            <a:r>
              <a:rPr lang="uk-UA" sz="2000" dirty="0">
                <a:latin typeface="+mj-lt"/>
              </a:rPr>
              <a:t>15110000-2 М’ясо;</a:t>
            </a:r>
          </a:p>
          <a:p>
            <a:r>
              <a:rPr lang="uk-UA" sz="2000" dirty="0">
                <a:solidFill>
                  <a:srgbClr val="0070C0"/>
                </a:solidFill>
                <a:latin typeface="+mj-lt"/>
              </a:rPr>
              <a:t>📌</a:t>
            </a:r>
            <a:r>
              <a:rPr lang="uk-UA" sz="2000" dirty="0">
                <a:latin typeface="+mj-lt"/>
              </a:rPr>
              <a:t>30120000-6 Фотокопіювальне та поліграфічне обладнання для офсетного друку;</a:t>
            </a:r>
            <a:br>
              <a:rPr lang="uk-UA" sz="2000" dirty="0">
                <a:latin typeface="+mj-lt"/>
              </a:rPr>
            </a:br>
            <a:r>
              <a:rPr lang="uk-UA" sz="2000" dirty="0">
                <a:solidFill>
                  <a:srgbClr val="0070C0"/>
                </a:solidFill>
                <a:latin typeface="+mj-lt"/>
              </a:rPr>
              <a:t>📌</a:t>
            </a:r>
            <a:r>
              <a:rPr lang="uk-UA" sz="2000" dirty="0">
                <a:latin typeface="+mj-lt"/>
              </a:rPr>
              <a:t>30190000-7 Офісне устаткування та приладдя різне;</a:t>
            </a:r>
            <a:br>
              <a:rPr lang="uk-UA" sz="2000" dirty="0">
                <a:latin typeface="+mj-lt"/>
              </a:rPr>
            </a:br>
            <a:r>
              <a:rPr lang="uk-UA" sz="2000" dirty="0">
                <a:solidFill>
                  <a:srgbClr val="0070C0"/>
                </a:solidFill>
                <a:latin typeface="+mj-lt"/>
              </a:rPr>
              <a:t>📌</a:t>
            </a:r>
            <a:r>
              <a:rPr lang="uk-UA" sz="2000" dirty="0">
                <a:latin typeface="+mj-lt"/>
              </a:rPr>
              <a:t>30210000-4 Машини для обробки даних (апаратна частина);</a:t>
            </a:r>
            <a:br>
              <a:rPr lang="uk-UA" sz="2000" dirty="0">
                <a:latin typeface="+mj-lt"/>
              </a:rPr>
            </a:br>
            <a:r>
              <a:rPr lang="uk-UA" sz="2000" dirty="0">
                <a:solidFill>
                  <a:srgbClr val="0070C0"/>
                </a:solidFill>
                <a:latin typeface="+mj-lt"/>
              </a:rPr>
              <a:t>📌</a:t>
            </a:r>
            <a:r>
              <a:rPr lang="uk-UA" sz="2000" dirty="0">
                <a:latin typeface="+mj-lt"/>
              </a:rPr>
              <a:t>30230000-0 Комп’ютерне обладнання;</a:t>
            </a:r>
            <a:br>
              <a:rPr lang="uk-UA" sz="2000" dirty="0">
                <a:latin typeface="+mj-lt"/>
              </a:rPr>
            </a:br>
            <a:r>
              <a:rPr lang="uk-UA" sz="2000" dirty="0">
                <a:solidFill>
                  <a:srgbClr val="0070C0"/>
                </a:solidFill>
                <a:latin typeface="+mj-lt"/>
              </a:rPr>
              <a:t>📌</a:t>
            </a:r>
            <a:r>
              <a:rPr lang="uk-UA" sz="2000" dirty="0">
                <a:latin typeface="+mj-lt"/>
              </a:rPr>
              <a:t>33760000-5 Туалетний папір, носові хустинки, рушники для рук і серветки</a:t>
            </a:r>
          </a:p>
          <a:p>
            <a:r>
              <a:rPr lang="uk-UA" sz="2000" dirty="0">
                <a:solidFill>
                  <a:srgbClr val="0070C0"/>
                </a:solidFill>
                <a:latin typeface="+mj-lt"/>
              </a:rPr>
              <a:t>📌</a:t>
            </a:r>
            <a:r>
              <a:rPr lang="uk-UA" sz="2000" dirty="0">
                <a:latin typeface="+mj-lt"/>
              </a:rPr>
              <a:t>39110000-6 Сидіння, стільці та супутні вироби і частини до них;</a:t>
            </a:r>
            <a:br>
              <a:rPr lang="uk-UA" sz="2000" dirty="0">
                <a:latin typeface="+mj-lt"/>
              </a:rPr>
            </a:br>
            <a:r>
              <a:rPr lang="uk-UA" sz="2000" dirty="0">
                <a:solidFill>
                  <a:srgbClr val="0070C0"/>
                </a:solidFill>
                <a:latin typeface="+mj-lt"/>
              </a:rPr>
              <a:t>📌</a:t>
            </a:r>
            <a:r>
              <a:rPr lang="uk-UA" sz="2000" dirty="0">
                <a:latin typeface="+mj-lt"/>
              </a:rPr>
              <a:t>39160000-1 Шкільні меблі;</a:t>
            </a:r>
            <a:br>
              <a:rPr lang="uk-UA" sz="2000" dirty="0">
                <a:latin typeface="+mj-lt"/>
              </a:rPr>
            </a:br>
            <a:r>
              <a:rPr lang="uk-UA" sz="2000" dirty="0">
                <a:solidFill>
                  <a:srgbClr val="0070C0"/>
                </a:solidFill>
                <a:latin typeface="+mj-lt"/>
              </a:rPr>
              <a:t>📌</a:t>
            </a:r>
            <a:r>
              <a:rPr lang="uk-UA" sz="2000" dirty="0">
                <a:latin typeface="+mj-lt"/>
              </a:rPr>
              <a:t>39710000-2 Електричні побутові прилади.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" b="78005"/>
          <a:stretch/>
        </p:blipFill>
        <p:spPr>
          <a:xfrm>
            <a:off x="0" y="-2706"/>
            <a:ext cx="12192000" cy="1507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387" y="296227"/>
            <a:ext cx="6898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Пріоритетні категорії</a:t>
            </a:r>
          </a:p>
        </p:txBody>
      </p:sp>
    </p:spTree>
    <p:extLst>
      <p:ext uri="{BB962C8B-B14F-4D97-AF65-F5344CB8AC3E}">
        <p14:creationId xmlns:p14="http://schemas.microsoft.com/office/powerpoint/2010/main" val="3899753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" b="78005"/>
          <a:stretch/>
        </p:blipFill>
        <p:spPr>
          <a:xfrm>
            <a:off x="0" y="-2706"/>
            <a:ext cx="12192000" cy="15075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66335"/>
            <a:ext cx="12361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Що робити тим, хто не пройшов кваліфікацію?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7832" y="3312971"/>
            <a:ext cx="52481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Подати документи ще раз! </a:t>
            </a:r>
          </a:p>
          <a:p>
            <a:endParaRPr lang="uk-UA" sz="3200" dirty="0"/>
          </a:p>
          <a:p>
            <a:r>
              <a:rPr lang="uk-UA" sz="3200" dirty="0"/>
              <a:t>Так, у те ж саме оголошення!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21" y="861609"/>
            <a:ext cx="12192000" cy="677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46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" b="78005"/>
          <a:stretch/>
        </p:blipFill>
        <p:spPr>
          <a:xfrm>
            <a:off x="0" y="-2706"/>
            <a:ext cx="12192000" cy="15075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5387" y="296227"/>
            <a:ext cx="1118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Як працювати на                                      </a:t>
            </a:r>
            <a:r>
              <a:rPr lang="uk-UA" sz="5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0783" y="2934030"/>
            <a:ext cx="993368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/>
              <a:t>Протягом 2-х робочих днів реагувати на замовлення;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/>
              <a:t>Ціни мають бути актуальними та включати доставку;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/>
              <a:t>Товар має відповідати заявленому;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/>
              <a:t>Контактні дані мають бути актуальними.</a:t>
            </a:r>
          </a:p>
          <a:p>
            <a:endParaRPr lang="uk-UA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59" y="-96850"/>
            <a:ext cx="7620000" cy="19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24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856"/>
            <a:ext cx="12192000" cy="8602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400" y="4730413"/>
            <a:ext cx="75032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Замовник може поскаржитись</a:t>
            </a:r>
          </a:p>
          <a:p>
            <a:r>
              <a:rPr lang="uk-UA" sz="4400" dirty="0">
                <a:solidFill>
                  <a:schemeClr val="bg1"/>
                </a:solidFill>
              </a:rPr>
              <a:t>на порушення</a:t>
            </a:r>
          </a:p>
        </p:txBody>
      </p:sp>
    </p:spTree>
    <p:extLst>
      <p:ext uri="{BB962C8B-B14F-4D97-AF65-F5344CB8AC3E}">
        <p14:creationId xmlns:p14="http://schemas.microsoft.com/office/powerpoint/2010/main" val="1281532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9" y="0"/>
            <a:ext cx="1233403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0107" y="2627870"/>
            <a:ext cx="3591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Дякую за увагу!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2492" y="3632885"/>
            <a:ext cx="4860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/>
              <a:t>Андрій Кузьменко</a:t>
            </a:r>
          </a:p>
          <a:p>
            <a:pPr algn="ctr"/>
            <a:r>
              <a:rPr lang="uk-UA" sz="2400" dirty="0"/>
              <a:t>Керівник ДУ «Професійні закупівлі»</a:t>
            </a:r>
          </a:p>
          <a:p>
            <a:pPr algn="ctr"/>
            <a:r>
              <a:rPr lang="en-US" sz="2400" dirty="0">
                <a:hlinkClick r:id="rId3"/>
              </a:rPr>
              <a:t>a.kuzmenko@prozorro.ua</a:t>
            </a:r>
            <a:r>
              <a:rPr lang="uk-UA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872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6164" y="0"/>
            <a:ext cx="971724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2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48B90B-8894-034E-A0EB-D8EC08EED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356" y="-1530715"/>
            <a:ext cx="12340281" cy="8773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5272B4-40FB-D74F-A2C4-5E1C97F3CE7F}"/>
              </a:ext>
            </a:extLst>
          </p:cNvPr>
          <p:cNvSpPr txBox="1"/>
          <p:nvPr/>
        </p:nvSpPr>
        <p:spPr>
          <a:xfrm>
            <a:off x="486495" y="-65419"/>
            <a:ext cx="8216535" cy="1325563"/>
          </a:xfrm>
          <a:prstGeom prst="rect">
            <a:avLst/>
          </a:prstGeom>
        </p:spPr>
        <p:txBody>
          <a:bodyPr vert="horz" lIns="60070" tIns="30035" rIns="60070" bIns="30035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394"/>
              </a:spcAft>
            </a:pPr>
            <a:r>
              <a:rPr lang="en-US" sz="3547" dirty="0" err="1">
                <a:solidFill>
                  <a:srgbClr val="FFFFFF"/>
                </a:solidFill>
              </a:rPr>
              <a:t>Prozorro</a:t>
            </a:r>
            <a:r>
              <a:rPr lang="en-US" sz="3547" dirty="0">
                <a:solidFill>
                  <a:srgbClr val="FFFFFF"/>
                </a:solidFill>
              </a:rPr>
              <a:t> Market </a:t>
            </a:r>
            <a:r>
              <a:rPr lang="en-US" sz="3547" dirty="0" err="1">
                <a:solidFill>
                  <a:srgbClr val="FFFFFF"/>
                </a:solidFill>
              </a:rPr>
              <a:t>сьогодні</a:t>
            </a:r>
            <a:endParaRPr lang="en-US" sz="3547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091" y="2181631"/>
            <a:ext cx="6738551" cy="4276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5418" indent="-375418">
              <a:buFont typeface="Arial" panose="020B0604020202020204" pitchFamily="34" charset="0"/>
              <a:buChar char="•"/>
            </a:pPr>
            <a:r>
              <a:rPr lang="en-US" sz="2890" dirty="0"/>
              <a:t>&gt; </a:t>
            </a:r>
            <a:r>
              <a:rPr lang="uk-UA" sz="2890" dirty="0"/>
              <a:t>1500 замовників;</a:t>
            </a:r>
          </a:p>
          <a:p>
            <a:pPr marL="375418" indent="-375418">
              <a:buFont typeface="Arial" panose="020B0604020202020204" pitchFamily="34" charset="0"/>
              <a:buChar char="•"/>
            </a:pPr>
            <a:r>
              <a:rPr lang="uk-UA" sz="2890" dirty="0"/>
              <a:t>6800 угод на 103 млн грн;</a:t>
            </a:r>
          </a:p>
          <a:p>
            <a:pPr marL="375418" indent="-375418">
              <a:buFont typeface="Arial" panose="020B0604020202020204" pitchFamily="34" charset="0"/>
              <a:buChar char="•"/>
            </a:pPr>
            <a:r>
              <a:rPr lang="en-US" sz="2890" dirty="0"/>
              <a:t>&gt;</a:t>
            </a:r>
            <a:r>
              <a:rPr lang="uk-UA" sz="2890" dirty="0"/>
              <a:t> 6 000 товарів;</a:t>
            </a:r>
          </a:p>
          <a:p>
            <a:pPr marL="375418" indent="-375418">
              <a:buFont typeface="Arial" panose="020B0604020202020204" pitchFamily="34" charset="0"/>
              <a:buChar char="•"/>
            </a:pPr>
            <a:r>
              <a:rPr lang="en-US" sz="2890" dirty="0"/>
              <a:t>&gt;</a:t>
            </a:r>
            <a:r>
              <a:rPr lang="uk-UA" sz="2890" dirty="0"/>
              <a:t> 280 постачальників з усіх кваліфікованих вже подали свої пропозиції;</a:t>
            </a:r>
          </a:p>
          <a:p>
            <a:pPr marL="375418" indent="-375418">
              <a:buFont typeface="Arial" panose="020B0604020202020204" pitchFamily="34" charset="0"/>
              <a:buChar char="•"/>
            </a:pPr>
            <a:r>
              <a:rPr lang="en-US" sz="2890" dirty="0"/>
              <a:t>&gt;</a:t>
            </a:r>
            <a:r>
              <a:rPr lang="uk-UA" sz="2890" dirty="0"/>
              <a:t> 800 постачальників подали 6776 пропозицій на кваліфікацію.</a:t>
            </a:r>
          </a:p>
          <a:p>
            <a:pPr marL="375418" indent="-375418">
              <a:buFont typeface="Arial" panose="020B0604020202020204" pitchFamily="34" charset="0"/>
              <a:buChar char="•"/>
            </a:pPr>
            <a:endParaRPr lang="uk-UA" sz="2890" dirty="0"/>
          </a:p>
          <a:p>
            <a:endParaRPr lang="uk-UA" sz="1182" dirty="0"/>
          </a:p>
        </p:txBody>
      </p:sp>
    </p:spTree>
    <p:extLst>
      <p:ext uri="{BB962C8B-B14F-4D97-AF65-F5344CB8AC3E}">
        <p14:creationId xmlns:p14="http://schemas.microsoft.com/office/powerpoint/2010/main" val="53784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58"/>
          <a:stretch/>
        </p:blipFill>
        <p:spPr>
          <a:xfrm>
            <a:off x="-98136" y="-345990"/>
            <a:ext cx="12364832" cy="15569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5272B4-40FB-D74F-A2C4-5E1C97F3CE7F}"/>
              </a:ext>
            </a:extLst>
          </p:cNvPr>
          <p:cNvSpPr txBox="1"/>
          <p:nvPr/>
        </p:nvSpPr>
        <p:spPr>
          <a:xfrm>
            <a:off x="222576" y="0"/>
            <a:ext cx="5649789" cy="1325563"/>
          </a:xfrm>
          <a:prstGeom prst="rect">
            <a:avLst/>
          </a:prstGeom>
        </p:spPr>
        <p:txBody>
          <a:bodyPr vert="horz" lIns="60070" tIns="30035" rIns="60070" bIns="30035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394"/>
              </a:spcAft>
            </a:pPr>
            <a:r>
              <a:rPr lang="uk-UA" sz="3547" b="1" dirty="0">
                <a:solidFill>
                  <a:schemeClr val="bg1"/>
                </a:solidFill>
              </a:rPr>
              <a:t>Як працює </a:t>
            </a:r>
            <a:r>
              <a:rPr lang="en-US" sz="3547" b="1" dirty="0">
                <a:solidFill>
                  <a:schemeClr val="bg1"/>
                </a:solidFill>
              </a:rPr>
              <a:t>Prozorro Market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36" y="790833"/>
            <a:ext cx="12164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3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внешний, знак, самолет, воздух&#10;&#10;Автоматически созданное описание">
            <a:extLst>
              <a:ext uri="{FF2B5EF4-FFF2-40B4-BE49-F238E27FC236}">
                <a16:creationId xmlns:a16="http://schemas.microsoft.com/office/drawing/2014/main" id="{22B2CFDD-7E5F-E448-B726-3E40B6C2A2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7" r="2" b="2"/>
          <a:stretch/>
        </p:blipFill>
        <p:spPr>
          <a:xfrm>
            <a:off x="382165" y="857412"/>
            <a:ext cx="5620563" cy="4853156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3A2C5E-494F-6D41-99C0-53BCDC0954F8}"/>
              </a:ext>
            </a:extLst>
          </p:cNvPr>
          <p:cNvSpPr txBox="1"/>
          <p:nvPr/>
        </p:nvSpPr>
        <p:spPr>
          <a:xfrm>
            <a:off x="6359611" y="698441"/>
            <a:ext cx="5733535" cy="300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365" b="1" dirty="0"/>
              <a:t>Постанова КМУ від 14.09.2020 № 822</a:t>
            </a:r>
          </a:p>
          <a:p>
            <a:endParaRPr lang="x-none" sz="2365" dirty="0"/>
          </a:p>
          <a:p>
            <a:endParaRPr lang="uk-UA" sz="2365" dirty="0"/>
          </a:p>
          <a:p>
            <a:r>
              <a:rPr lang="uk-UA" sz="2365" dirty="0"/>
              <a:t>Етапи:</a:t>
            </a:r>
          </a:p>
          <a:p>
            <a:pPr marL="300335" indent="-300335">
              <a:buFont typeface="Arial" panose="020B0604020202020204" pitchFamily="34" charset="0"/>
              <a:buChar char="•"/>
            </a:pPr>
            <a:r>
              <a:rPr lang="uk-UA" sz="2365" dirty="0"/>
              <a:t>15.12.2020 – почали кваліфікацію постачальників у каталог за постановою;</a:t>
            </a:r>
            <a:endParaRPr lang="x-none" sz="2365" dirty="0"/>
          </a:p>
          <a:p>
            <a:pPr marL="300335" indent="-300335">
              <a:buFont typeface="Arial" panose="020B0604020202020204" pitchFamily="34" charset="0"/>
              <a:buChar char="•"/>
            </a:pPr>
            <a:r>
              <a:rPr lang="uk-UA" sz="2365" dirty="0"/>
              <a:t>02.02.2020 – відбувся старт закупівель через запит ціни пропозицій.</a:t>
            </a:r>
          </a:p>
        </p:txBody>
      </p:sp>
    </p:spTree>
    <p:extLst>
      <p:ext uri="{BB962C8B-B14F-4D97-AF65-F5344CB8AC3E}">
        <p14:creationId xmlns:p14="http://schemas.microsoft.com/office/powerpoint/2010/main" val="391598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6164" y="0"/>
            <a:ext cx="971724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2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39891F-34E8-3F45-9119-F0AF9AB9C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0" y="-1262298"/>
            <a:ext cx="12511036" cy="88945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5272B4-40FB-D74F-A2C4-5E1C97F3CE7F}"/>
              </a:ext>
            </a:extLst>
          </p:cNvPr>
          <p:cNvSpPr txBox="1"/>
          <p:nvPr/>
        </p:nvSpPr>
        <p:spPr>
          <a:xfrm>
            <a:off x="700479" y="141693"/>
            <a:ext cx="5649789" cy="1325563"/>
          </a:xfrm>
          <a:prstGeom prst="rect">
            <a:avLst/>
          </a:prstGeom>
        </p:spPr>
        <p:txBody>
          <a:bodyPr vert="horz" lIns="60070" tIns="30035" rIns="60070" bIns="30035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394"/>
              </a:spcAft>
            </a:pPr>
            <a:r>
              <a:rPr lang="uk-UA" sz="3547" b="1" dirty="0">
                <a:solidFill>
                  <a:srgbClr val="FFFFFF"/>
                </a:solidFill>
              </a:rPr>
              <a:t>Що змінила постанова для замовників?</a:t>
            </a:r>
            <a:endParaRPr lang="en-US" sz="3547" b="1" dirty="0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" t="17283" r="31386" b="27757"/>
          <a:stretch/>
        </p:blipFill>
        <p:spPr>
          <a:xfrm>
            <a:off x="1418510" y="2359268"/>
            <a:ext cx="3166550" cy="28318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441" y="2000048"/>
            <a:ext cx="4923303" cy="4788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6079" y="2283680"/>
            <a:ext cx="2109295" cy="658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39" b="1" dirty="0">
                <a:solidFill>
                  <a:schemeClr val="bg1"/>
                </a:solidFill>
              </a:rPr>
              <a:t>Раніше</a:t>
            </a:r>
          </a:p>
          <a:p>
            <a:r>
              <a:rPr lang="uk-UA" sz="1839" b="1" dirty="0">
                <a:solidFill>
                  <a:schemeClr val="bg1"/>
                </a:solidFill>
              </a:rPr>
              <a:t>Закупівлі до 50 тис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41000" y="6165028"/>
            <a:ext cx="3409075" cy="658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39" b="1" dirty="0">
                <a:solidFill>
                  <a:schemeClr val="bg1"/>
                </a:solidFill>
              </a:rPr>
              <a:t>З 2 лютого. Закупівлі до 200 тис</a:t>
            </a:r>
          </a:p>
          <a:p>
            <a:r>
              <a:rPr lang="uk-UA" sz="1839" b="1" dirty="0">
                <a:solidFill>
                  <a:schemeClr val="bg1"/>
                </a:solidFill>
              </a:rPr>
              <a:t>Та до 1 млн для монополістів</a:t>
            </a:r>
          </a:p>
        </p:txBody>
      </p:sp>
    </p:spTree>
    <p:extLst>
      <p:ext uri="{BB962C8B-B14F-4D97-AF65-F5344CB8AC3E}">
        <p14:creationId xmlns:p14="http://schemas.microsoft.com/office/powerpoint/2010/main" val="289444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3292"/>
            <a:ext cx="9251092" cy="6495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95C9A9-3CFA-8A46-B0DA-0BF432F71B58}"/>
              </a:ext>
            </a:extLst>
          </p:cNvPr>
          <p:cNvSpPr txBox="1"/>
          <p:nvPr/>
        </p:nvSpPr>
        <p:spPr>
          <a:xfrm>
            <a:off x="215564" y="2238772"/>
            <a:ext cx="7091352" cy="3563159"/>
          </a:xfrm>
          <a:prstGeom prst="rect">
            <a:avLst/>
          </a:prstGeom>
        </p:spPr>
        <p:txBody>
          <a:bodyPr vert="horz" lIns="69028" tIns="34514" rIns="69028" bIns="34514" rtlCol="0">
            <a:noAutofit/>
          </a:bodyPr>
          <a:lstStyle/>
          <a:p>
            <a:r>
              <a:rPr lang="ru-RU" sz="2100" dirty="0" err="1">
                <a:solidFill>
                  <a:srgbClr val="000000"/>
                </a:solidFill>
                <a:latin typeface="Calibri" panose="020F0502020204030204" pitchFamily="34" charset="0"/>
              </a:rPr>
              <a:t>Кваліфікація</a:t>
            </a:r>
            <a:r>
              <a:rPr lang="ru-RU" sz="2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Calibri" panose="020F0502020204030204" pitchFamily="34" charset="0"/>
              </a:rPr>
              <a:t>всіх</a:t>
            </a:r>
            <a:r>
              <a:rPr lang="ru-RU" sz="2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Calibri" panose="020F0502020204030204" pitchFamily="34" charset="0"/>
              </a:rPr>
              <a:t>постачальників</a:t>
            </a:r>
            <a:r>
              <a:rPr lang="ru-RU" sz="2100" dirty="0">
                <a:solidFill>
                  <a:srgbClr val="000000"/>
                </a:solidFill>
                <a:latin typeface="Calibri" panose="020F0502020204030204" pitchFamily="34" charset="0"/>
              </a:rPr>
              <a:t> – через систему</a:t>
            </a:r>
            <a:r>
              <a:rPr lang="uk-UA" sz="2100" b="1" dirty="0"/>
              <a:t>.</a:t>
            </a:r>
          </a:p>
          <a:p>
            <a:endParaRPr lang="uk-UA" sz="2100" b="1" dirty="0"/>
          </a:p>
          <a:p>
            <a:r>
              <a:rPr lang="uk-UA" sz="2100" b="1" dirty="0">
                <a:solidFill>
                  <a:srgbClr val="000000"/>
                </a:solidFill>
                <a:latin typeface="Calibri" panose="020F0502020204030204" pitchFamily="34" charset="0"/>
              </a:rPr>
              <a:t>Всі рішення ЦЗО щодо кваліфікації</a:t>
            </a:r>
          </a:p>
          <a:p>
            <a:r>
              <a:rPr lang="uk-UA" sz="2100" b="1" dirty="0">
                <a:solidFill>
                  <a:srgbClr val="000000"/>
                </a:solidFill>
                <a:latin typeface="Calibri" panose="020F0502020204030204" pitchFamily="34" charset="0"/>
              </a:rPr>
              <a:t>або дискваліфікації постачальника</a:t>
            </a:r>
          </a:p>
          <a:p>
            <a:r>
              <a:rPr lang="uk-UA" sz="2100" b="1" dirty="0">
                <a:solidFill>
                  <a:srgbClr val="000000"/>
                </a:solidFill>
                <a:latin typeface="Calibri" panose="020F0502020204030204" pitchFamily="34" charset="0"/>
              </a:rPr>
              <a:t>Доступні для перегляду.</a:t>
            </a:r>
          </a:p>
          <a:p>
            <a:endParaRPr lang="uk-UA" sz="21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uk-UA" sz="2100" b="1" dirty="0">
                <a:solidFill>
                  <a:srgbClr val="000000"/>
                </a:solidFill>
                <a:latin typeface="Calibri" panose="020F0502020204030204" pitchFamily="34" charset="0"/>
              </a:rPr>
              <a:t>Старт нової кваліфікації відбувся 15.12.2020р.</a:t>
            </a:r>
            <a:br>
              <a:rPr lang="uk-UA" sz="21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uk-UA" sz="2100" b="1" dirty="0">
                <a:solidFill>
                  <a:srgbClr val="000000"/>
                </a:solidFill>
                <a:latin typeface="Calibri" panose="020F0502020204030204" pitchFamily="34" charset="0"/>
              </a:rPr>
              <a:t>Подати заявку на кваліфікацію можна будь коли.</a:t>
            </a:r>
            <a:endParaRPr lang="ru-RU" sz="2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6174"/>
          <a:stretch/>
        </p:blipFill>
        <p:spPr>
          <a:xfrm>
            <a:off x="-77229" y="0"/>
            <a:ext cx="12295084" cy="1526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5272B4-40FB-D74F-A2C4-5E1C97F3CE7F}"/>
              </a:ext>
            </a:extLst>
          </p:cNvPr>
          <p:cNvSpPr txBox="1"/>
          <p:nvPr/>
        </p:nvSpPr>
        <p:spPr>
          <a:xfrm>
            <a:off x="467948" y="201233"/>
            <a:ext cx="7086889" cy="1325563"/>
          </a:xfrm>
          <a:prstGeom prst="rect">
            <a:avLst/>
          </a:prstGeom>
        </p:spPr>
        <p:txBody>
          <a:bodyPr vert="horz" lIns="69028" tIns="34514" rIns="69028" bIns="34514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3"/>
              </a:spcAft>
            </a:pPr>
            <a:r>
              <a:rPr lang="uk-UA" sz="4100" b="1" dirty="0">
                <a:solidFill>
                  <a:srgbClr val="FFFFFF"/>
                </a:solidFill>
              </a:rPr>
              <a:t>Більш прозора кваліфікація постачальників</a:t>
            </a:r>
            <a:endParaRPr lang="en-US" sz="41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6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7" t="23319" r="34737" b="9"/>
          <a:stretch/>
        </p:blipFill>
        <p:spPr>
          <a:xfrm>
            <a:off x="7270108" y="1507525"/>
            <a:ext cx="5037221" cy="51976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" b="78005"/>
          <a:stretch/>
        </p:blipFill>
        <p:spPr>
          <a:xfrm>
            <a:off x="0" y="1"/>
            <a:ext cx="12192000" cy="1507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64" y="-333354"/>
            <a:ext cx="8548844" cy="21742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7938" y="3154261"/>
            <a:ext cx="61632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Потенційний обсяг ринку 30 млрд грн/рік;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Продаж державі без тендеру;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Кваліфікацію потрібно пройти 1 раз;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Не потрібно витрачати бюджет на рекламу.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3339" y="94875"/>
            <a:ext cx="4265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Переваги</a:t>
            </a:r>
          </a:p>
        </p:txBody>
      </p:sp>
    </p:spTree>
    <p:extLst>
      <p:ext uri="{BB962C8B-B14F-4D97-AF65-F5344CB8AC3E}">
        <p14:creationId xmlns:p14="http://schemas.microsoft.com/office/powerpoint/2010/main" val="2945873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0226"/>
            <a:ext cx="12192000" cy="3155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90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579" y="399675"/>
            <a:ext cx="579742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1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Як стати постачальником</a:t>
            </a:r>
          </a:p>
        </p:txBody>
      </p:sp>
    </p:spTree>
    <p:extLst>
      <p:ext uri="{BB962C8B-B14F-4D97-AF65-F5344CB8AC3E}">
        <p14:creationId xmlns:p14="http://schemas.microsoft.com/office/powerpoint/2010/main" val="1157328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" b="78005"/>
          <a:stretch/>
        </p:blipFill>
        <p:spPr>
          <a:xfrm>
            <a:off x="0" y="1"/>
            <a:ext cx="12192000" cy="15075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1490" y="30488"/>
            <a:ext cx="100287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Як пройти кваліфікацію</a:t>
            </a:r>
          </a:p>
          <a:p>
            <a:r>
              <a:rPr lang="uk-UA" sz="4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через електронну систему </a:t>
            </a:r>
            <a:r>
              <a:rPr lang="uk-UA" sz="44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закупівель</a:t>
            </a:r>
            <a:endParaRPr lang="uk-UA" sz="4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2129" y="1630017"/>
            <a:ext cx="7093853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uk-UA" sz="2400" b="1" dirty="0"/>
              <a:t>Подати заявку на приєднання до каталогу.</a:t>
            </a:r>
          </a:p>
          <a:p>
            <a:r>
              <a:rPr lang="uk-UA" sz="2400" b="1" dirty="0"/>
              <a:t>2.    Додати до заявки довідку про аналогічний досвід:</a:t>
            </a:r>
          </a:p>
          <a:p>
            <a:endParaRPr lang="uk-UA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400" b="1" dirty="0"/>
              <a:t>Надати 20 видаткових або податкових накладних</a:t>
            </a:r>
          </a:p>
          <a:p>
            <a:endParaRPr lang="uk-UA" sz="1100" b="1" dirty="0"/>
          </a:p>
          <a:p>
            <a:r>
              <a:rPr lang="uk-UA" sz="2400" b="1" dirty="0"/>
              <a:t>АБО</a:t>
            </a:r>
          </a:p>
          <a:p>
            <a:endParaRPr lang="uk-UA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b="1" dirty="0" err="1"/>
              <a:t>Мати</a:t>
            </a:r>
            <a:r>
              <a:rPr lang="uk-UA" sz="2400" b="1" dirty="0"/>
              <a:t> досвід 5 угод на </a:t>
            </a:r>
            <a:r>
              <a:rPr lang="en-US" sz="2400" b="1" dirty="0"/>
              <a:t>Prozorro</a:t>
            </a:r>
            <a:r>
              <a:rPr lang="uk-UA" sz="2400" b="1" dirty="0"/>
              <a:t>.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r>
              <a:rPr lang="uk-UA" sz="2400" b="1" dirty="0"/>
              <a:t>АБО</a:t>
            </a:r>
          </a:p>
          <a:p>
            <a:endParaRPr lang="uk-UA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400" b="1" dirty="0"/>
              <a:t>Мати 3 угоди, укладені через </a:t>
            </a:r>
            <a:r>
              <a:rPr lang="en-US" sz="2400" b="1" dirty="0" err="1"/>
              <a:t>Prozorro</a:t>
            </a:r>
            <a:r>
              <a:rPr lang="en-US" sz="2400" b="1" dirty="0"/>
              <a:t> Market</a:t>
            </a:r>
            <a:r>
              <a:rPr lang="uk-UA" sz="2400" b="1" dirty="0"/>
              <a:t> в пілоті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029" y="30488"/>
            <a:ext cx="70506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1420" y="5310231"/>
            <a:ext cx="3530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Самостійно обрати</a:t>
            </a:r>
          </a:p>
          <a:p>
            <a:r>
              <a:rPr lang="uk-UA" sz="2800" dirty="0">
                <a:solidFill>
                  <a:schemeClr val="bg1"/>
                </a:solidFill>
              </a:rPr>
              <a:t>спосіб підтвердження</a:t>
            </a:r>
          </a:p>
        </p:txBody>
      </p:sp>
    </p:spTree>
    <p:extLst>
      <p:ext uri="{BB962C8B-B14F-4D97-AF65-F5344CB8AC3E}">
        <p14:creationId xmlns:p14="http://schemas.microsoft.com/office/powerpoint/2010/main" val="30077929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7068</TotalTime>
  <Words>500</Words>
  <Application>Microsoft Office PowerPoint</Application>
  <PresentationFormat>Широкоэкранный</PresentationFormat>
  <Paragraphs>87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Unicode MS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Дом</dc:creator>
  <cp:lastModifiedBy>Евгений Мисев</cp:lastModifiedBy>
  <cp:revision>43</cp:revision>
  <dcterms:created xsi:type="dcterms:W3CDTF">2020-08-17T12:36:00Z</dcterms:created>
  <dcterms:modified xsi:type="dcterms:W3CDTF">2021-02-11T09:36:55Z</dcterms:modified>
</cp:coreProperties>
</file>