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5143500" cx="9144000"/>
  <p:notesSz cx="6858000" cy="9144000"/>
  <p:embeddedFontLst>
    <p:embeddedFont>
      <p:font typeface="Oswald"/>
      <p:regular r:id="rId59"/>
      <p:bold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swald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Oswald-regular.fntdata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589ebbb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589ebbb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589ebbb9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589ebbb9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589ebbb98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589ebbb9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589ebbb98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589ebbb9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589ebbb9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589ebbb9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b589ebbb98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b589ebbb9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589ebbb9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589ebbb9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589ebbb98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b589ebbb98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b589ebbb9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b589ebbb9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589ebbb98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b589ebbb98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589ebbb98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b589ebbb98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589ebbb9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589ebbb9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589ebbb98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589ebbb98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589ebbb98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589ebbb98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589ebbb98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b589ebbb98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b589ebbb98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b589ebbb98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b371ec67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bb371ec6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bb371ec67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bb371ec67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b589ebbb98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b589ebbb98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b589ebbb98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b589ebbb98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b589ebbb98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b589ebbb98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b589ebbb98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b589ebbb98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589ebbb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589ebbb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b589ebbb98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b589ebbb98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b589ebbb98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b589ebbb98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c5c5754b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bc5c5754b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bc5c5754b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bc5c5754b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bc5c5754b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bc5c5754b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bc5c5754b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bc5c5754b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bc5c5754b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bc5c5754b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b589ebbb98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b589ebbb98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b589ebbb98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b589ebbb98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b589ebbb98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b589ebbb98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589ebbb9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589ebbb9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b589ebbb98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b589ebbb98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b589ebbb98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b589ebbb98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b589ebbb98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b589ebbb98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b589ebbb98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b589ebbb98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b589ebbb98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b589ebbb98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b589ebbb98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b589ebbb98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bc5c5754b0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bc5c5754b0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bc5c5754b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bc5c5754b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b589ebbb98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b589ebbb98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589ebbb98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589ebbb98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589ebbb9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b589ebbb9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Ира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b589ebbb98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b589ebbb98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b589ebbb98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b589ebbb9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b589ebbb98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b589ebbb98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589ebbb9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b589ebbb9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589ebbb9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589ebbb9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589ebbb9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589ebbb9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589ebbb9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589ebbb9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hyperlink" Target="https://education.zakupki.prom.ua/shho-take-elektronniy-katalog-prozorro-market-ta-yak-postachalniku-rozmistiti-tam-tovari/" TargetMode="External"/><Relationship Id="rId6" Type="http://schemas.openxmlformats.org/officeDocument/2006/relationships/hyperlink" Target="https://education.zakupki.prom.ua/yak-doluchitisya-do-prozorro-market-postachalniku-medichnoyi-ta-farmatsevtichnoyi-produktsiyi/" TargetMode="External"/><Relationship Id="rId7" Type="http://schemas.openxmlformats.org/officeDocument/2006/relationships/image" Target="../media/image21.png"/><Relationship Id="rId8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23.jpg"/><Relationship Id="rId7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6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32.png"/><Relationship Id="rId5" Type="http://schemas.openxmlformats.org/officeDocument/2006/relationships/image" Target="../media/image65.png"/><Relationship Id="rId6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35.png"/><Relationship Id="rId5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8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5" Type="http://schemas.openxmlformats.org/officeDocument/2006/relationships/image" Target="../media/image4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Relationship Id="rId4" Type="http://schemas.openxmlformats.org/officeDocument/2006/relationships/image" Target="../media/image38.png"/><Relationship Id="rId5" Type="http://schemas.openxmlformats.org/officeDocument/2006/relationships/image" Target="../media/image50.png"/><Relationship Id="rId6" Type="http://schemas.openxmlformats.org/officeDocument/2006/relationships/image" Target="../media/image44.png"/><Relationship Id="rId7" Type="http://schemas.openxmlformats.org/officeDocument/2006/relationships/image" Target="../media/image8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5" Type="http://schemas.openxmlformats.org/officeDocument/2006/relationships/image" Target="../media/image50.png"/><Relationship Id="rId6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Relationship Id="rId4" Type="http://schemas.openxmlformats.org/officeDocument/2006/relationships/image" Target="../media/image43.png"/><Relationship Id="rId5" Type="http://schemas.openxmlformats.org/officeDocument/2006/relationships/image" Target="../media/image50.png"/><Relationship Id="rId6" Type="http://schemas.openxmlformats.org/officeDocument/2006/relationships/image" Target="../media/image4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2.png"/><Relationship Id="rId4" Type="http://schemas.openxmlformats.org/officeDocument/2006/relationships/image" Target="../media/image51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2.png"/><Relationship Id="rId4" Type="http://schemas.openxmlformats.org/officeDocument/2006/relationships/image" Target="../media/image48.png"/><Relationship Id="rId5" Type="http://schemas.openxmlformats.org/officeDocument/2006/relationships/image" Target="../media/image5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6.png"/><Relationship Id="rId4" Type="http://schemas.openxmlformats.org/officeDocument/2006/relationships/image" Target="../media/image48.png"/><Relationship Id="rId5" Type="http://schemas.openxmlformats.org/officeDocument/2006/relationships/image" Target="../media/image55.jpg"/><Relationship Id="rId6" Type="http://schemas.openxmlformats.org/officeDocument/2006/relationships/image" Target="../media/image6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2.png"/><Relationship Id="rId4" Type="http://schemas.openxmlformats.org/officeDocument/2006/relationships/image" Target="../media/image5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59.png"/><Relationship Id="rId6" Type="http://schemas.openxmlformats.org/officeDocument/2006/relationships/image" Target="../media/image18.png"/><Relationship Id="rId7" Type="http://schemas.openxmlformats.org/officeDocument/2006/relationships/image" Target="../media/image8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0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70.png"/><Relationship Id="rId6" Type="http://schemas.openxmlformats.org/officeDocument/2006/relationships/image" Target="../media/image6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6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67.png"/><Relationship Id="rId6" Type="http://schemas.openxmlformats.org/officeDocument/2006/relationships/image" Target="../media/image66.png"/><Relationship Id="rId7" Type="http://schemas.openxmlformats.org/officeDocument/2006/relationships/image" Target="../media/image18.png"/><Relationship Id="rId8" Type="http://schemas.openxmlformats.org/officeDocument/2006/relationships/image" Target="../media/image7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8.png"/><Relationship Id="rId4" Type="http://schemas.openxmlformats.org/officeDocument/2006/relationships/image" Target="../media/image4.png"/><Relationship Id="rId5" Type="http://schemas.openxmlformats.org/officeDocument/2006/relationships/image" Target="../media/image69.png"/><Relationship Id="rId6" Type="http://schemas.openxmlformats.org/officeDocument/2006/relationships/image" Target="../media/image7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Relationship Id="rId4" Type="http://schemas.openxmlformats.org/officeDocument/2006/relationships/image" Target="../media/image71.png"/><Relationship Id="rId5" Type="http://schemas.openxmlformats.org/officeDocument/2006/relationships/image" Target="../media/image7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Relationship Id="rId4" Type="http://schemas.openxmlformats.org/officeDocument/2006/relationships/image" Target="../media/image94.png"/><Relationship Id="rId5" Type="http://schemas.openxmlformats.org/officeDocument/2006/relationships/image" Target="../media/image6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7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80.png"/><Relationship Id="rId7" Type="http://schemas.openxmlformats.org/officeDocument/2006/relationships/image" Target="../media/image9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7.png"/><Relationship Id="rId4" Type="http://schemas.openxmlformats.org/officeDocument/2006/relationships/image" Target="../media/image75.png"/><Relationship Id="rId10" Type="http://schemas.openxmlformats.org/officeDocument/2006/relationships/image" Target="../media/image79.png"/><Relationship Id="rId9" Type="http://schemas.openxmlformats.org/officeDocument/2006/relationships/image" Target="../media/image78.png"/><Relationship Id="rId5" Type="http://schemas.openxmlformats.org/officeDocument/2006/relationships/image" Target="../media/image76.png"/><Relationship Id="rId6" Type="http://schemas.openxmlformats.org/officeDocument/2006/relationships/image" Target="../media/image80.png"/><Relationship Id="rId7" Type="http://schemas.openxmlformats.org/officeDocument/2006/relationships/image" Target="../media/image95.png"/><Relationship Id="rId8" Type="http://schemas.openxmlformats.org/officeDocument/2006/relationships/image" Target="../media/image8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1.png"/><Relationship Id="rId4" Type="http://schemas.openxmlformats.org/officeDocument/2006/relationships/image" Target="../media/image8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1.png"/><Relationship Id="rId4" Type="http://schemas.openxmlformats.org/officeDocument/2006/relationships/image" Target="../media/image9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1.png"/><Relationship Id="rId4" Type="http://schemas.openxmlformats.org/officeDocument/2006/relationships/image" Target="../media/image8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4.png"/><Relationship Id="rId4" Type="http://schemas.openxmlformats.org/officeDocument/2006/relationships/image" Target="../media/image81.png"/><Relationship Id="rId5" Type="http://schemas.openxmlformats.org/officeDocument/2006/relationships/image" Target="../media/image9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0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7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1763250" y="3749325"/>
            <a:ext cx="56175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500">
                <a:solidFill>
                  <a:schemeClr val="lt1"/>
                </a:solidFill>
              </a:rPr>
              <a:t>Наталия Ковалева</a:t>
            </a:r>
            <a:r>
              <a:rPr i="0" lang="ru" sz="1500" u="none" cap="none" strike="noStrike">
                <a:solidFill>
                  <a:schemeClr val="lt1"/>
                </a:solidFill>
              </a:rPr>
              <a:t>, </a:t>
            </a:r>
            <a:endParaRPr i="0" sz="15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>
                <a:solidFill>
                  <a:schemeClr val="lt1"/>
                </a:solidFill>
              </a:rPr>
              <a:t>руководитель сервиса коммерческих закупок на</a:t>
            </a:r>
            <a:r>
              <a:rPr i="0" lang="ru" u="none" cap="none" strike="noStrike">
                <a:solidFill>
                  <a:schemeClr val="lt1"/>
                </a:solidFill>
              </a:rPr>
              <a:t> Zakupki.prom.ua</a:t>
            </a:r>
            <a:br>
              <a:rPr i="0" lang="ru" u="none" cap="none" strike="noStrike">
                <a:solidFill>
                  <a:schemeClr val="lt1"/>
                </a:solidFill>
              </a:rPr>
            </a:br>
            <a:endParaRPr i="0" u="none" cap="none" strike="noStrike">
              <a:solidFill>
                <a:schemeClr val="lt1"/>
              </a:solidFill>
            </a:endParaRPr>
          </a:p>
        </p:txBody>
      </p:sp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075" y="0"/>
            <a:ext cx="9186250" cy="51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 rotWithShape="1">
          <a:blip r:embed="rId4">
            <a:alphaModFix/>
          </a:blip>
          <a:srcRect b="27419" l="0" r="0" t="22908"/>
          <a:stretch/>
        </p:blipFill>
        <p:spPr>
          <a:xfrm>
            <a:off x="1720600" y="100575"/>
            <a:ext cx="5716875" cy="17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1028050" y="2213450"/>
            <a:ext cx="79683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Нове у Prozorro Market: кваліфікація та запит ціни пропозицій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113450" y="3956925"/>
            <a:ext cx="296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i="0" lang="ru" u="none" cap="none" strike="noStrike">
                <a:solidFill>
                  <a:schemeClr val="lt1"/>
                </a:solidFill>
              </a:rPr>
            </a:br>
            <a:endParaRPr i="0" u="none" cap="none" strike="noStrike">
              <a:solidFill>
                <a:schemeClr val="lt1"/>
              </a:solidFill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6126125" y="3956925"/>
            <a:ext cx="2964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666175"/>
            <a:ext cx="4948401" cy="37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 txBox="1"/>
          <p:nvPr/>
        </p:nvSpPr>
        <p:spPr>
          <a:xfrm>
            <a:off x="4613600" y="543750"/>
            <a:ext cx="4050300" cy="30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219451"/>
                </a:solidFill>
                <a:latin typeface="Oswald"/>
                <a:ea typeface="Oswald"/>
                <a:cs typeface="Oswald"/>
                <a:sym typeface="Oswald"/>
              </a:rPr>
              <a:t>Кваліфікація</a:t>
            </a:r>
            <a:endParaRPr b="1" sz="40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219451"/>
                </a:solidFill>
                <a:latin typeface="Oswald"/>
                <a:ea typeface="Oswald"/>
                <a:cs typeface="Oswald"/>
                <a:sym typeface="Oswald"/>
              </a:rPr>
              <a:t>за категоріями</a:t>
            </a:r>
            <a:endParaRPr b="1" sz="40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/>
        </p:nvSpPr>
        <p:spPr>
          <a:xfrm>
            <a:off x="2060625" y="317429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478025" y="141200"/>
            <a:ext cx="84966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219451"/>
                </a:solidFill>
                <a:latin typeface="Oswald"/>
                <a:ea typeface="Oswald"/>
                <a:cs typeface="Oswald"/>
                <a:sym typeface="Oswald"/>
              </a:rPr>
              <a:t>Для того, щоб почати працювати у каталозі, потрібно пройти кваліфікацію</a:t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219451"/>
                </a:solidFill>
                <a:latin typeface="Oswald"/>
                <a:ea typeface="Oswald"/>
                <a:cs typeface="Oswald"/>
                <a:sym typeface="Oswald"/>
              </a:rPr>
              <a:t>Для цього необхідно подати документи, що підтверджують ваш досвід постачання товарів, через спеціальний функціонал</a:t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1945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378950" y="814301"/>
            <a:ext cx="1162475" cy="8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427800" y="2838576"/>
            <a:ext cx="1162475" cy="8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4">
            <a:alphaModFix/>
          </a:blip>
          <a:srcRect b="63621" l="29056" r="27275" t="23089"/>
          <a:stretch/>
        </p:blipFill>
        <p:spPr>
          <a:xfrm>
            <a:off x="725575" y="3862525"/>
            <a:ext cx="7282848" cy="124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/>
          <p:nvPr/>
        </p:nvSpPr>
        <p:spPr>
          <a:xfrm>
            <a:off x="5495875" y="4799775"/>
            <a:ext cx="1666500" cy="214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6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/>
        </p:nvSpPr>
        <p:spPr>
          <a:xfrm>
            <a:off x="2026100" y="539400"/>
            <a:ext cx="6713700" cy="12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595959"/>
              </a:solidFill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1226400" y="210675"/>
            <a:ext cx="79176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219451"/>
                </a:solidFill>
              </a:rPr>
              <a:t>Проводять кваліфікацію дві організації:</a:t>
            </a:r>
            <a:endParaRPr sz="2200"/>
          </a:p>
        </p:txBody>
      </p:sp>
      <p:sp>
        <p:nvSpPr>
          <p:cNvPr id="242" name="Google Shape;242;p36"/>
          <p:cNvSpPr txBox="1"/>
          <p:nvPr/>
        </p:nvSpPr>
        <p:spPr>
          <a:xfrm>
            <a:off x="2848850" y="1110325"/>
            <a:ext cx="50682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21945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ДУ “Професійні закупівлі”</a:t>
            </a:r>
            <a:endParaRPr b="1" sz="22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219451"/>
                </a:solidFill>
              </a:rPr>
              <a:t>(товари загального призначення)</a:t>
            </a:r>
            <a:endParaRPr b="1" sz="2200">
              <a:solidFill>
                <a:srgbClr val="219451"/>
              </a:solidFill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2809850" y="3022463"/>
            <a:ext cx="5947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21945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ДП “Медичні Закупівлі України”</a:t>
            </a:r>
            <a:endParaRPr b="1" sz="22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219451"/>
                </a:solidFill>
              </a:rPr>
              <a:t>(медична та фармацевтична продукція)</a:t>
            </a:r>
            <a:endParaRPr b="1" sz="2200">
              <a:solidFill>
                <a:srgbClr val="21945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</p:txBody>
      </p:sp>
      <p:pic>
        <p:nvPicPr>
          <p:cNvPr id="244" name="Google Shape;24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5525" y="1141675"/>
            <a:ext cx="1124814" cy="5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25413" y="3050463"/>
            <a:ext cx="1165050" cy="5406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36"/>
          <p:cNvCxnSpPr/>
          <p:nvPr/>
        </p:nvCxnSpPr>
        <p:spPr>
          <a:xfrm>
            <a:off x="1146950" y="2353325"/>
            <a:ext cx="7154400" cy="2754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7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7"/>
          <p:cNvSpPr txBox="1"/>
          <p:nvPr/>
        </p:nvSpPr>
        <p:spPr>
          <a:xfrm>
            <a:off x="2026100" y="539400"/>
            <a:ext cx="6713700" cy="12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595959"/>
              </a:solidFill>
            </a:endParaRPr>
          </a:p>
        </p:txBody>
      </p:sp>
      <p:pic>
        <p:nvPicPr>
          <p:cNvPr id="254" name="Google Shape;2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4775" y="241913"/>
            <a:ext cx="1124814" cy="5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/>
          <p:cNvSpPr txBox="1"/>
          <p:nvPr/>
        </p:nvSpPr>
        <p:spPr>
          <a:xfrm>
            <a:off x="887800" y="1028750"/>
            <a:ext cx="7951200" cy="3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b="1" lang="ru" sz="1300">
                <a:solidFill>
                  <a:schemeClr val="dk1"/>
                </a:solidFill>
                <a:highlight>
                  <a:srgbClr val="FFFFFF"/>
                </a:highlight>
              </a:rPr>
              <a:t>Довідка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b="1" lang="ru" sz="1300">
                <a:solidFill>
                  <a:schemeClr val="dk1"/>
                </a:solidFill>
                <a:highlight>
                  <a:srgbClr val="FFFFFF"/>
                </a:highlight>
              </a:rPr>
              <a:t>про наявність досвіду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 постачання аналогічного товару за 2019-2020 роки із обов’язковим зазначенням: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69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класу товарів, які планується продавати через Prozorro Market;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номерів видаткових накладних з посиланнями на них (не менше </a:t>
            </a:r>
            <a:r>
              <a:rPr b="1" lang="ru" sz="1300">
                <a:solidFill>
                  <a:schemeClr val="dk1"/>
                </a:solidFill>
                <a:highlight>
                  <a:srgbClr val="FFFFFF"/>
                </a:highlight>
              </a:rPr>
              <a:t>20 накладних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 в обраній категорії АБО номери </a:t>
            </a:r>
            <a:r>
              <a:rPr b="1" lang="ru" sz="1300">
                <a:solidFill>
                  <a:schemeClr val="dk1"/>
                </a:solidFill>
                <a:highlight>
                  <a:srgbClr val="FFFFFF"/>
                </a:highlight>
              </a:rPr>
              <a:t>трьох угод з замовниками, укладені через електронний каталог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, АБО номери </a:t>
            </a:r>
            <a:r>
              <a:rPr b="1" lang="ru" sz="1300">
                <a:solidFill>
                  <a:schemeClr val="dk1"/>
                </a:solidFill>
                <a:highlight>
                  <a:srgbClr val="FFFFFF"/>
                </a:highlight>
              </a:rPr>
              <a:t>п’яти угод у Prozorro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 зі звітами про виконання договорів);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1150" lvl="0" marL="457200" rtl="0" algn="l">
              <a:lnSpc>
                <a:spcPct val="16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дат постачання товарів.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cxnSp>
        <p:nvCxnSpPr>
          <p:cNvPr id="256" name="Google Shape;256;p37"/>
          <p:cNvCxnSpPr/>
          <p:nvPr/>
        </p:nvCxnSpPr>
        <p:spPr>
          <a:xfrm flipH="1">
            <a:off x="4245500" y="44525"/>
            <a:ext cx="222600" cy="1017000"/>
          </a:xfrm>
          <a:prstGeom prst="straightConnector1">
            <a:avLst/>
          </a:prstGeom>
          <a:noFill/>
          <a:ln cap="flat" cmpd="sng" w="76200">
            <a:solidFill>
              <a:srgbClr val="21945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7" name="Google Shape;2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88" y="269925"/>
            <a:ext cx="1165050" cy="54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8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2567425" y="169450"/>
            <a:ext cx="6376800" cy="12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595959"/>
              </a:solidFill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2997025" y="169438"/>
            <a:ext cx="5947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1309075" y="838600"/>
            <a:ext cx="72921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highlight>
                  <a:schemeClr val="lt1"/>
                </a:highlight>
              </a:rPr>
              <a:t>2. Підтвердження досвіду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dk1"/>
                </a:solidFill>
                <a:highlight>
                  <a:schemeClr val="lt1"/>
                </a:highlight>
              </a:rPr>
              <a:t>Спосіб перший. </a:t>
            </a:r>
            <a:r>
              <a:rPr lang="ru" sz="1300">
                <a:solidFill>
                  <a:schemeClr val="dk1"/>
                </a:solidFill>
                <a:highlight>
                  <a:schemeClr val="lt1"/>
                </a:highlight>
              </a:rPr>
              <a:t>Якщо ви вже маєте досвід роботи з Prozorro – просто зазначте у довідці, що маєте </a:t>
            </a:r>
            <a:r>
              <a:rPr b="1" lang="ru" sz="1300">
                <a:solidFill>
                  <a:schemeClr val="dk1"/>
                </a:solidFill>
                <a:highlight>
                  <a:schemeClr val="lt1"/>
                </a:highlight>
              </a:rPr>
              <a:t>5</a:t>
            </a:r>
            <a:r>
              <a:rPr lang="ru" sz="13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b="1" lang="ru" sz="1300">
                <a:solidFill>
                  <a:schemeClr val="dk1"/>
                </a:solidFill>
                <a:highlight>
                  <a:schemeClr val="lt1"/>
                </a:highlight>
              </a:rPr>
              <a:t>угод, </a:t>
            </a:r>
            <a:r>
              <a:rPr lang="ru" sz="1300">
                <a:solidFill>
                  <a:schemeClr val="dk1"/>
                </a:solidFill>
                <a:highlight>
                  <a:schemeClr val="lt1"/>
                </a:highlight>
              </a:rPr>
              <a:t>відображених у Системі (</a:t>
            </a:r>
            <a:r>
              <a:rPr b="1" lang="ru" sz="1300">
                <a:solidFill>
                  <a:schemeClr val="dk1"/>
                </a:solidFill>
                <a:highlight>
                  <a:schemeClr val="lt1"/>
                </a:highlight>
              </a:rPr>
              <a:t>або 3 угоди, укладені через Каталог</a:t>
            </a:r>
            <a:r>
              <a:rPr lang="ru" sz="1300">
                <a:solidFill>
                  <a:schemeClr val="dk1"/>
                </a:solidFill>
                <a:highlight>
                  <a:schemeClr val="lt1"/>
                </a:highlight>
              </a:rPr>
              <a:t>), і Адміністратор електронного каталогу перевірить ваш досвід.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300">
                <a:solidFill>
                  <a:schemeClr val="dk1"/>
                </a:solidFill>
                <a:highlight>
                  <a:schemeClr val="lt1"/>
                </a:highlight>
              </a:rPr>
              <a:t>Спосіб другий. </a:t>
            </a:r>
            <a:r>
              <a:rPr lang="ru" sz="1300">
                <a:solidFill>
                  <a:schemeClr val="dk1"/>
                </a:solidFill>
                <a:highlight>
                  <a:schemeClr val="lt1"/>
                </a:highlight>
              </a:rPr>
              <a:t>Надайте </a:t>
            </a:r>
            <a:r>
              <a:rPr b="1" lang="ru" sz="1300">
                <a:solidFill>
                  <a:schemeClr val="dk1"/>
                </a:solidFill>
                <a:highlight>
                  <a:schemeClr val="lt1"/>
                </a:highlight>
              </a:rPr>
              <a:t>видаткові накладні</a:t>
            </a:r>
            <a:r>
              <a:rPr lang="ru" sz="1300">
                <a:solidFill>
                  <a:schemeClr val="dk1"/>
                </a:solidFill>
                <a:highlight>
                  <a:schemeClr val="lt1"/>
                </a:highlight>
              </a:rPr>
              <a:t> з відмітками сторін. Накладних має бути </a:t>
            </a:r>
            <a:r>
              <a:rPr b="1" lang="ru" sz="1300">
                <a:solidFill>
                  <a:schemeClr val="dk1"/>
                </a:solidFill>
                <a:highlight>
                  <a:schemeClr val="lt1"/>
                </a:highlight>
              </a:rPr>
              <a:t>не менше 20</a:t>
            </a:r>
            <a:r>
              <a:rPr lang="ru" sz="1300">
                <a:solidFill>
                  <a:srgbClr val="FF0000"/>
                </a:solidFill>
                <a:highlight>
                  <a:schemeClr val="lt1"/>
                </a:highlight>
              </a:rPr>
              <a:t>. </a:t>
            </a:r>
            <a:r>
              <a:rPr lang="ru" sz="1300">
                <a:solidFill>
                  <a:schemeClr val="dk1"/>
                </a:solidFill>
                <a:highlight>
                  <a:schemeClr val="lt1"/>
                </a:highlight>
              </a:rPr>
              <a:t>Вони мають бути</a:t>
            </a:r>
            <a:r>
              <a:rPr lang="ru" sz="1300">
                <a:solidFill>
                  <a:srgbClr val="FF0000"/>
                </a:solidFill>
                <a:highlight>
                  <a:schemeClr val="lt1"/>
                </a:highlight>
              </a:rPr>
              <a:t> </a:t>
            </a:r>
            <a:r>
              <a:rPr b="1" lang="ru" sz="1300">
                <a:solidFill>
                  <a:schemeClr val="dk1"/>
                </a:solidFill>
                <a:highlight>
                  <a:schemeClr val="lt1"/>
                </a:highlight>
              </a:rPr>
              <a:t>за поточний або минулий рік</a:t>
            </a:r>
            <a:r>
              <a:rPr lang="ru" sz="1300">
                <a:solidFill>
                  <a:schemeClr val="dk1"/>
                </a:solidFill>
                <a:highlight>
                  <a:schemeClr val="lt1"/>
                </a:highlight>
              </a:rPr>
              <a:t>. а)</a:t>
            </a:r>
            <a:endParaRPr sz="1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FF0000"/>
                </a:solidFill>
                <a:highlight>
                  <a:schemeClr val="lt1"/>
                </a:highlight>
              </a:rPr>
              <a:t>а)</a:t>
            </a:r>
            <a:r>
              <a:rPr lang="ru" sz="13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ru" sz="1300">
                <a:solidFill>
                  <a:srgbClr val="FF0000"/>
                </a:solidFill>
                <a:highlight>
                  <a:schemeClr val="lt1"/>
                </a:highlight>
              </a:rPr>
              <a:t>На них має бути вказано “відповідно до оригіналу” та підпис/печатка;</a:t>
            </a:r>
            <a:endParaRPr sz="13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rgbClr val="FF0000"/>
                </a:solidFill>
                <a:highlight>
                  <a:schemeClr val="lt1"/>
                </a:highlight>
              </a:rPr>
              <a:t>б) При поданні документів на них можна накласти електронний підпис, скориставшись додатковими можливостями майданчика.</a:t>
            </a:r>
            <a:endParaRPr sz="13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4775" y="241913"/>
            <a:ext cx="1124814" cy="59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38"/>
          <p:cNvCxnSpPr/>
          <p:nvPr/>
        </p:nvCxnSpPr>
        <p:spPr>
          <a:xfrm flipH="1">
            <a:off x="4245500" y="44525"/>
            <a:ext cx="222600" cy="1017000"/>
          </a:xfrm>
          <a:prstGeom prst="straightConnector1">
            <a:avLst/>
          </a:prstGeom>
          <a:noFill/>
          <a:ln cap="flat" cmpd="sng" w="76200">
            <a:solidFill>
              <a:srgbClr val="21945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9" name="Google Shape;26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88" y="269925"/>
            <a:ext cx="1165050" cy="54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9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 txBox="1"/>
          <p:nvPr/>
        </p:nvSpPr>
        <p:spPr>
          <a:xfrm>
            <a:off x="2567425" y="169450"/>
            <a:ext cx="6376800" cy="12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595959"/>
              </a:solidFill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2997025" y="169438"/>
            <a:ext cx="5947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1024800" y="1546300"/>
            <a:ext cx="7292100" cy="12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</a:rPr>
              <a:t>Якщо у вас категорія “Нафта і дистиляти” або “Газове паливо”?</a:t>
            </a:r>
            <a:r>
              <a:rPr lang="ru" sz="1700">
                <a:solidFill>
                  <a:schemeClr val="dk1"/>
                </a:solidFill>
                <a:highlight>
                  <a:srgbClr val="FFFFFF"/>
                </a:highlight>
              </a:rPr>
              <a:t> Тоді вам необхідно також підготувати інформацію щодо наявності матеріально-технічної бази та ліцензій.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279" name="Google Shape;27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4775" y="241913"/>
            <a:ext cx="1124814" cy="59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9"/>
          <p:cNvCxnSpPr/>
          <p:nvPr/>
        </p:nvCxnSpPr>
        <p:spPr>
          <a:xfrm flipH="1">
            <a:off x="4245500" y="44525"/>
            <a:ext cx="222600" cy="1017000"/>
          </a:xfrm>
          <a:prstGeom prst="straightConnector1">
            <a:avLst/>
          </a:prstGeom>
          <a:noFill/>
          <a:ln cap="flat" cmpd="sng" w="76200">
            <a:solidFill>
              <a:srgbClr val="21945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1" name="Google Shape;28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9025" y="2965050"/>
            <a:ext cx="2873825" cy="197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9"/>
          <p:cNvPicPr preferRelativeResize="0"/>
          <p:nvPr/>
        </p:nvPicPr>
        <p:blipFill rotWithShape="1">
          <a:blip r:embed="rId7">
            <a:alphaModFix/>
          </a:blip>
          <a:srcRect b="0" l="0" r="43566" t="0"/>
          <a:stretch/>
        </p:blipFill>
        <p:spPr>
          <a:xfrm>
            <a:off x="964225" y="3464750"/>
            <a:ext cx="3947801" cy="10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0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0"/>
          <p:cNvSpPr txBox="1"/>
          <p:nvPr/>
        </p:nvSpPr>
        <p:spPr>
          <a:xfrm>
            <a:off x="2567425" y="169450"/>
            <a:ext cx="6376800" cy="12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595959"/>
              </a:solidFill>
            </a:endParaRPr>
          </a:p>
        </p:txBody>
      </p:sp>
      <p:sp>
        <p:nvSpPr>
          <p:cNvPr id="290" name="Google Shape;290;p40"/>
          <p:cNvSpPr txBox="1"/>
          <p:nvPr/>
        </p:nvSpPr>
        <p:spPr>
          <a:xfrm>
            <a:off x="2997025" y="169438"/>
            <a:ext cx="59472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</a:endParaRPr>
          </a:p>
        </p:txBody>
      </p:sp>
      <p:sp>
        <p:nvSpPr>
          <p:cNvPr id="291" name="Google Shape;291;p40"/>
          <p:cNvSpPr txBox="1"/>
          <p:nvPr/>
        </p:nvSpPr>
        <p:spPr>
          <a:xfrm>
            <a:off x="1133125" y="1220125"/>
            <a:ext cx="7292100" cy="11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highlight>
                  <a:schemeClr val="lt1"/>
                </a:highlight>
              </a:rPr>
              <a:t>4. Установчі документи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" sz="1800">
                <a:solidFill>
                  <a:schemeClr val="dk1"/>
                </a:solidFill>
                <a:highlight>
                  <a:schemeClr val="lt1"/>
                </a:highlight>
              </a:rPr>
              <a:t>Якщо ваша категорія </a:t>
            </a:r>
            <a:r>
              <a:rPr b="1" lang="ru" sz="1800">
                <a:solidFill>
                  <a:schemeClr val="dk1"/>
                </a:solidFill>
                <a:highlight>
                  <a:schemeClr val="lt1"/>
                </a:highlight>
              </a:rPr>
              <a:t>фармацевтична продукція</a:t>
            </a:r>
            <a:r>
              <a:rPr lang="ru" sz="1800">
                <a:solidFill>
                  <a:schemeClr val="dk1"/>
                </a:solidFill>
                <a:highlight>
                  <a:schemeClr val="lt1"/>
                </a:highlight>
              </a:rPr>
              <a:t> – тоді вам необхідно підготувати скан-копію ліцензії на гуртову торгівлю фармацевтичною продукцією.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cxnSp>
        <p:nvCxnSpPr>
          <p:cNvPr id="292" name="Google Shape;292;p40"/>
          <p:cNvCxnSpPr/>
          <p:nvPr/>
        </p:nvCxnSpPr>
        <p:spPr>
          <a:xfrm flipH="1">
            <a:off x="4245500" y="44525"/>
            <a:ext cx="222600" cy="1017000"/>
          </a:xfrm>
          <a:prstGeom prst="straightConnector1">
            <a:avLst/>
          </a:prstGeom>
          <a:noFill/>
          <a:ln cap="flat" cmpd="sng" w="76200">
            <a:solidFill>
              <a:srgbClr val="21945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3" name="Google Shape;29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88" y="269925"/>
            <a:ext cx="1165050" cy="54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0"/>
          <p:cNvPicPr preferRelativeResize="0"/>
          <p:nvPr/>
        </p:nvPicPr>
        <p:blipFill rotWithShape="1">
          <a:blip r:embed="rId6">
            <a:alphaModFix/>
          </a:blip>
          <a:srcRect b="5908" l="0" r="0" t="0"/>
          <a:stretch/>
        </p:blipFill>
        <p:spPr>
          <a:xfrm>
            <a:off x="6701725" y="3025250"/>
            <a:ext cx="2442275" cy="20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0"/>
          <p:cNvSpPr txBox="1"/>
          <p:nvPr/>
        </p:nvSpPr>
        <p:spPr>
          <a:xfrm>
            <a:off x="1384475" y="4078700"/>
            <a:ext cx="4241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33600000-6 — Фармацевтична продукція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301" name="Google Shape;301;p41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1"/>
          <p:cNvSpPr txBox="1"/>
          <p:nvPr/>
        </p:nvSpPr>
        <p:spPr>
          <a:xfrm>
            <a:off x="0" y="0"/>
            <a:ext cx="9171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b="1" lang="ru" sz="2000">
                <a:solidFill>
                  <a:srgbClr val="FFFFFF"/>
                </a:solidFill>
              </a:rPr>
              <a:t>ЦЗО публікує процедури кваліфікації окремо по кожній категорії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303" name="Google Shape;30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975" y="720075"/>
            <a:ext cx="392125" cy="3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1"/>
          <p:cNvSpPr txBox="1"/>
          <p:nvPr/>
        </p:nvSpPr>
        <p:spPr>
          <a:xfrm>
            <a:off x="934650" y="665900"/>
            <a:ext cx="70827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категорії, як і раніше, визначаються за 4-м символом ДК 021:2015</a:t>
            </a:r>
            <a:endParaRPr/>
          </a:p>
        </p:txBody>
      </p:sp>
      <p:pic>
        <p:nvPicPr>
          <p:cNvPr id="305" name="Google Shape;305;p41"/>
          <p:cNvPicPr preferRelativeResize="0"/>
          <p:nvPr/>
        </p:nvPicPr>
        <p:blipFill rotWithShape="1">
          <a:blip r:embed="rId5">
            <a:alphaModFix/>
          </a:blip>
          <a:srcRect b="0" l="0" r="0" t="37613"/>
          <a:stretch/>
        </p:blipFill>
        <p:spPr>
          <a:xfrm>
            <a:off x="59500" y="1137737"/>
            <a:ext cx="9052599" cy="16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12" y="2922613"/>
            <a:ext cx="392125" cy="3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 txBox="1"/>
          <p:nvPr/>
        </p:nvSpPr>
        <p:spPr>
          <a:xfrm>
            <a:off x="979200" y="2952500"/>
            <a:ext cx="78414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до </a:t>
            </a:r>
            <a:r>
              <a:rPr b="1" lang="ru" sz="1700">
                <a:solidFill>
                  <a:srgbClr val="FF0000"/>
                </a:solidFill>
              </a:rPr>
              <a:t>10 р. днів</a:t>
            </a:r>
            <a:r>
              <a:rPr b="1" lang="ru" sz="1700">
                <a:solidFill>
                  <a:srgbClr val="219451"/>
                </a:solidFill>
              </a:rPr>
              <a:t> відбувається розгляд заявки на кваліфікацію</a:t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кількість подач не обмежена</a:t>
            </a:r>
            <a:endParaRPr b="1" sz="1700">
              <a:solidFill>
                <a:srgbClr val="219451"/>
              </a:solidFill>
            </a:endParaRPr>
          </a:p>
        </p:txBody>
      </p:sp>
      <p:pic>
        <p:nvPicPr>
          <p:cNvPr id="308" name="Google Shape;308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550" y="3806127"/>
            <a:ext cx="280050" cy="2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314" name="Google Shape;314;p42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2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FFFF"/>
                </a:solidFill>
              </a:rPr>
              <a:t>Класифікатор ДК 021:2015</a:t>
            </a:r>
            <a:endParaRPr b="1" sz="2900">
              <a:solidFill>
                <a:srgbClr val="FFFFFF"/>
              </a:solidFill>
            </a:endParaRPr>
          </a:p>
        </p:txBody>
      </p:sp>
      <p:pic>
        <p:nvPicPr>
          <p:cNvPr id="316" name="Google Shape;3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50" y="756875"/>
            <a:ext cx="8615000" cy="27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2"/>
          <p:cNvSpPr txBox="1"/>
          <p:nvPr/>
        </p:nvSpPr>
        <p:spPr>
          <a:xfrm>
            <a:off x="250050" y="3672750"/>
            <a:ext cx="8685900" cy="8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E1D2F"/>
                </a:solidFill>
                <a:highlight>
                  <a:srgbClr val="FFFFFF"/>
                </a:highlight>
              </a:rPr>
              <a:t>CPV</a:t>
            </a:r>
            <a:r>
              <a:rPr lang="ru" sz="1500">
                <a:solidFill>
                  <a:srgbClr val="0E1D2F"/>
                </a:solidFill>
                <a:highlight>
                  <a:srgbClr val="FFFFFF"/>
                </a:highlight>
              </a:rPr>
              <a:t> = </a:t>
            </a:r>
            <a:r>
              <a:rPr b="1" lang="ru" sz="1500">
                <a:solidFill>
                  <a:srgbClr val="0E1D2F"/>
                </a:solidFill>
                <a:highlight>
                  <a:srgbClr val="FFFFFF"/>
                </a:highlight>
              </a:rPr>
              <a:t>Common Procurement Vocabulary</a:t>
            </a:r>
            <a:r>
              <a:rPr lang="ru" sz="1500">
                <a:solidFill>
                  <a:srgbClr val="0E1D2F"/>
                </a:solidFill>
                <a:highlight>
                  <a:srgbClr val="FFFFFF"/>
                </a:highlight>
              </a:rPr>
              <a:t> = </a:t>
            </a:r>
            <a:r>
              <a:rPr b="1" lang="ru" sz="1500">
                <a:solidFill>
                  <a:srgbClr val="0E1D2F"/>
                </a:solidFill>
                <a:highlight>
                  <a:srgbClr val="FFFFFF"/>
                </a:highlight>
              </a:rPr>
              <a:t>Єдиний закупівельний словник</a:t>
            </a:r>
            <a:r>
              <a:rPr lang="ru" sz="1500">
                <a:solidFill>
                  <a:srgbClr val="0E1D2F"/>
                </a:solidFill>
                <a:highlight>
                  <a:srgbClr val="FFFFFF"/>
                </a:highlight>
              </a:rPr>
              <a:t> = </a:t>
            </a:r>
            <a:r>
              <a:rPr b="1" lang="ru" sz="1500">
                <a:solidFill>
                  <a:srgbClr val="0E1D2F"/>
                </a:solidFill>
                <a:highlight>
                  <a:srgbClr val="FFFFFF"/>
                </a:highlight>
              </a:rPr>
              <a:t>ЄЗС</a:t>
            </a:r>
            <a:endParaRPr b="1" sz="1500">
              <a:solidFill>
                <a:srgbClr val="0E1D2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E1D2F"/>
                </a:solidFill>
                <a:highlight>
                  <a:srgbClr val="FFFFFF"/>
                </a:highlight>
              </a:rPr>
              <a:t>Призначений для стандартизації опису предмета державних закупівель</a:t>
            </a:r>
            <a:endParaRPr b="1" sz="1500">
              <a:solidFill>
                <a:srgbClr val="0E1D2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323" name="Google Shape;323;p43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3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FFFF"/>
                </a:solidFill>
              </a:rPr>
              <a:t>Класифікатор ДК 021:2015</a:t>
            </a:r>
            <a:endParaRPr b="1" sz="2900">
              <a:solidFill>
                <a:srgbClr val="FFFFFF"/>
              </a:solidFill>
            </a:endParaRPr>
          </a:p>
        </p:txBody>
      </p:sp>
      <p:pic>
        <p:nvPicPr>
          <p:cNvPr id="325" name="Google Shape;325;p43"/>
          <p:cNvPicPr preferRelativeResize="0"/>
          <p:nvPr/>
        </p:nvPicPr>
        <p:blipFill rotWithShape="1">
          <a:blip r:embed="rId4">
            <a:alphaModFix/>
          </a:blip>
          <a:srcRect b="18052" l="0" r="0" t="0"/>
          <a:stretch/>
        </p:blipFill>
        <p:spPr>
          <a:xfrm>
            <a:off x="803475" y="786250"/>
            <a:ext cx="6880175" cy="435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0" y="0"/>
            <a:ext cx="91716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FF"/>
                </a:solidFill>
              </a:rPr>
              <a:t>Для того щоб почати продавати у Prozorro Market потрібно:</a:t>
            </a:r>
            <a:endParaRPr b="1" sz="2700">
              <a:solidFill>
                <a:srgbClr val="FFFFFF"/>
              </a:solidFill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1154850" y="815200"/>
            <a:ext cx="70827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219451"/>
                </a:solidFill>
              </a:rPr>
              <a:t>мати верифікований кабінет на майданчику</a:t>
            </a:r>
            <a:endParaRPr sz="1900"/>
          </a:p>
        </p:txBody>
      </p:sp>
      <p:sp>
        <p:nvSpPr>
          <p:cNvPr id="113" name="Google Shape;113;p26"/>
          <p:cNvSpPr txBox="1"/>
          <p:nvPr/>
        </p:nvSpPr>
        <p:spPr>
          <a:xfrm>
            <a:off x="1113700" y="1939425"/>
            <a:ext cx="7841400" cy="2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219451"/>
                </a:solidFill>
              </a:rPr>
              <a:t>пройти кваліфікацію за потрібною вам категорією</a:t>
            </a:r>
            <a:endParaRPr b="1" sz="23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219451"/>
                </a:solidFill>
              </a:rPr>
              <a:t>розмістити свою пропозицію/подати пропозицію до запиту ціни пропозицій</a:t>
            </a:r>
            <a:endParaRPr b="1" sz="2300">
              <a:solidFill>
                <a:srgbClr val="219451"/>
              </a:solidFill>
            </a:endParaRPr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899" y="832563"/>
            <a:ext cx="745750" cy="6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899" y="1985988"/>
            <a:ext cx="745750" cy="6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74" y="3069826"/>
            <a:ext cx="745750" cy="67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331" name="Google Shape;331;p44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4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FFFF"/>
                </a:solidFill>
              </a:rPr>
              <a:t>Класифікатор ДК 021:2015</a:t>
            </a:r>
            <a:endParaRPr b="1" sz="2900">
              <a:solidFill>
                <a:srgbClr val="FFFFFF"/>
              </a:solidFill>
            </a:endParaRPr>
          </a:p>
        </p:txBody>
      </p:sp>
      <p:pic>
        <p:nvPicPr>
          <p:cNvPr id="333" name="Google Shape;33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3100" y="744600"/>
            <a:ext cx="1165050" cy="54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4"/>
          <p:cNvPicPr preferRelativeResize="0"/>
          <p:nvPr/>
        </p:nvPicPr>
        <p:blipFill rotWithShape="1">
          <a:blip r:embed="rId5">
            <a:alphaModFix/>
          </a:blip>
          <a:srcRect b="6410" l="0" r="0" t="0"/>
          <a:stretch/>
        </p:blipFill>
        <p:spPr>
          <a:xfrm>
            <a:off x="436975" y="1475925"/>
            <a:ext cx="8078051" cy="33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340" name="Google Shape;340;p45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5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</a:rPr>
              <a:t>2.   Учасник обирає процедуру кваліфікації та подає документи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342" name="Google Shape;342;p45"/>
          <p:cNvSpPr/>
          <p:nvPr/>
        </p:nvSpPr>
        <p:spPr>
          <a:xfrm>
            <a:off x="6087575" y="999225"/>
            <a:ext cx="3116400" cy="12654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219451"/>
                </a:solidFill>
              </a:rPr>
              <a:t>потрібну процедуру можна знайти у вкладці “Прозорро маркет” в особистому кабінеті:</a:t>
            </a:r>
            <a:endParaRPr b="1" sz="1600">
              <a:solidFill>
                <a:srgbClr val="219451"/>
              </a:solidFill>
            </a:endParaRPr>
          </a:p>
        </p:txBody>
      </p:sp>
      <p:pic>
        <p:nvPicPr>
          <p:cNvPr id="343" name="Google Shape;343;p45"/>
          <p:cNvPicPr preferRelativeResize="0"/>
          <p:nvPr/>
        </p:nvPicPr>
        <p:blipFill rotWithShape="1">
          <a:blip r:embed="rId4">
            <a:alphaModFix/>
          </a:blip>
          <a:srcRect b="26478" l="25522" r="26411" t="15821"/>
          <a:stretch/>
        </p:blipFill>
        <p:spPr>
          <a:xfrm flipH="1" rot="-5848769">
            <a:off x="6077981" y="2406615"/>
            <a:ext cx="988889" cy="969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5"/>
          <p:cNvPicPr preferRelativeResize="0"/>
          <p:nvPr/>
        </p:nvPicPr>
        <p:blipFill rotWithShape="1">
          <a:blip r:embed="rId5">
            <a:alphaModFix/>
          </a:blip>
          <a:srcRect b="14317" l="27540" r="25954" t="23835"/>
          <a:stretch/>
        </p:blipFill>
        <p:spPr>
          <a:xfrm>
            <a:off x="0" y="633850"/>
            <a:ext cx="6027600" cy="450898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5"/>
          <p:cNvSpPr/>
          <p:nvPr/>
        </p:nvSpPr>
        <p:spPr>
          <a:xfrm>
            <a:off x="3845800" y="1310550"/>
            <a:ext cx="1334700" cy="22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5"/>
          <p:cNvSpPr/>
          <p:nvPr/>
        </p:nvSpPr>
        <p:spPr>
          <a:xfrm>
            <a:off x="393050" y="2906800"/>
            <a:ext cx="1546200" cy="178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352" name="Google Shape;352;p46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6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</a:rPr>
              <a:t>2.   Учасник обирає процедуру кваліфікації та подає документи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354" name="Google Shape;354;p46"/>
          <p:cNvSpPr/>
          <p:nvPr/>
        </p:nvSpPr>
        <p:spPr>
          <a:xfrm>
            <a:off x="6041125" y="3391100"/>
            <a:ext cx="2858700" cy="147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219451"/>
                </a:solidFill>
              </a:rPr>
              <a:t>та подати заявку, натиснувши на кнопку</a:t>
            </a:r>
            <a:endParaRPr b="1" sz="1800">
              <a:solidFill>
                <a:srgbClr val="219451"/>
              </a:solidFill>
            </a:endParaRPr>
          </a:p>
        </p:txBody>
      </p:sp>
      <p:pic>
        <p:nvPicPr>
          <p:cNvPr id="355" name="Google Shape;355;p46"/>
          <p:cNvPicPr preferRelativeResize="0"/>
          <p:nvPr/>
        </p:nvPicPr>
        <p:blipFill rotWithShape="1">
          <a:blip r:embed="rId4">
            <a:alphaModFix/>
          </a:blip>
          <a:srcRect b="29785" l="5006" r="0" t="0"/>
          <a:stretch/>
        </p:blipFill>
        <p:spPr>
          <a:xfrm>
            <a:off x="48849" y="676150"/>
            <a:ext cx="6217601" cy="22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6"/>
          <p:cNvPicPr preferRelativeResize="0"/>
          <p:nvPr/>
        </p:nvPicPr>
        <p:blipFill rotWithShape="1">
          <a:blip r:embed="rId5">
            <a:alphaModFix/>
          </a:blip>
          <a:srcRect b="45565" l="30260" r="41896" t="40666"/>
          <a:stretch/>
        </p:blipFill>
        <p:spPr>
          <a:xfrm>
            <a:off x="48850" y="3440750"/>
            <a:ext cx="5705026" cy="15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2203837" y="2680775"/>
            <a:ext cx="634525" cy="8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6"/>
          <p:cNvSpPr/>
          <p:nvPr/>
        </p:nvSpPr>
        <p:spPr>
          <a:xfrm>
            <a:off x="1375400" y="4278725"/>
            <a:ext cx="960000" cy="406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364" name="Google Shape;364;p47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7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</a:rPr>
              <a:t>2.   Учасник обирає процедуру кваліфікації та подає документи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366" name="Google Shape;366;p47"/>
          <p:cNvPicPr preferRelativeResize="0"/>
          <p:nvPr/>
        </p:nvPicPr>
        <p:blipFill rotWithShape="1">
          <a:blip r:embed="rId4">
            <a:alphaModFix/>
          </a:blip>
          <a:srcRect b="19348" l="2392" r="31324" t="0"/>
          <a:stretch/>
        </p:blipFill>
        <p:spPr>
          <a:xfrm>
            <a:off x="222650" y="866400"/>
            <a:ext cx="6160326" cy="31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7"/>
          <p:cNvSpPr/>
          <p:nvPr/>
        </p:nvSpPr>
        <p:spPr>
          <a:xfrm>
            <a:off x="282050" y="2471550"/>
            <a:ext cx="2901900" cy="504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7"/>
          <p:cNvSpPr/>
          <p:nvPr/>
        </p:nvSpPr>
        <p:spPr>
          <a:xfrm>
            <a:off x="282050" y="3547650"/>
            <a:ext cx="1811100" cy="406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7"/>
          <p:cNvSpPr/>
          <p:nvPr/>
        </p:nvSpPr>
        <p:spPr>
          <a:xfrm>
            <a:off x="6496675" y="3792263"/>
            <a:ext cx="2400300" cy="70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rgbClr val="219451"/>
                </a:solidFill>
              </a:rPr>
              <a:t>прикріпити файли та подати заявку</a:t>
            </a:r>
            <a:endParaRPr b="1" sz="1800">
              <a:solidFill>
                <a:srgbClr val="219451"/>
              </a:solidFill>
            </a:endParaRPr>
          </a:p>
        </p:txBody>
      </p:sp>
      <p:cxnSp>
        <p:nvCxnSpPr>
          <p:cNvPr id="370" name="Google Shape;370;p47"/>
          <p:cNvCxnSpPr/>
          <p:nvPr/>
        </p:nvCxnSpPr>
        <p:spPr>
          <a:xfrm rot="10800000">
            <a:off x="3362275" y="2612775"/>
            <a:ext cx="3221100" cy="12096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1" name="Google Shape;371;p47"/>
          <p:cNvSpPr txBox="1"/>
          <p:nvPr/>
        </p:nvSpPr>
        <p:spPr>
          <a:xfrm>
            <a:off x="362275" y="4230600"/>
            <a:ext cx="5790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b="1" lang="ru" sz="1700">
                <a:solidFill>
                  <a:srgbClr val="FF0000"/>
                </a:solidFill>
                <a:highlight>
                  <a:schemeClr val="lt1"/>
                </a:highlight>
              </a:rPr>
              <a:t>Рекомендуємо накладати на пропозицію КЕП</a:t>
            </a:r>
            <a:endParaRPr b="1" sz="1700"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8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377" name="Google Shape;377;p48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8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</a:rPr>
              <a:t>2.   Ваша заявка та заявки інших учасників доступні на сторінці кваліфікації</a:t>
            </a:r>
            <a:endParaRPr b="1" sz="2200">
              <a:solidFill>
                <a:srgbClr val="FFFFFF"/>
              </a:solidFill>
            </a:endParaRPr>
          </a:p>
        </p:txBody>
      </p:sp>
      <p:pic>
        <p:nvPicPr>
          <p:cNvPr id="379" name="Google Shape;37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850" y="843225"/>
            <a:ext cx="8894324" cy="30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8"/>
          <p:cNvSpPr/>
          <p:nvPr/>
        </p:nvSpPr>
        <p:spPr>
          <a:xfrm>
            <a:off x="3458850" y="1294000"/>
            <a:ext cx="1186500" cy="276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386" name="Google Shape;386;p49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9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</a:rPr>
              <a:t>2.   Ваша заявка та заявки інших учасників доступні на сторінці кваліфікації</a:t>
            </a:r>
            <a:endParaRPr b="1" sz="2200">
              <a:solidFill>
                <a:srgbClr val="FFFFFF"/>
              </a:solidFill>
            </a:endParaRPr>
          </a:p>
        </p:txBody>
      </p:sp>
      <p:pic>
        <p:nvPicPr>
          <p:cNvPr id="388" name="Google Shape;388;p49"/>
          <p:cNvPicPr preferRelativeResize="0"/>
          <p:nvPr/>
        </p:nvPicPr>
        <p:blipFill rotWithShape="1">
          <a:blip r:embed="rId4">
            <a:alphaModFix/>
          </a:blip>
          <a:srcRect b="9853" l="0" r="0" t="0"/>
          <a:stretch/>
        </p:blipFill>
        <p:spPr>
          <a:xfrm>
            <a:off x="176825" y="633850"/>
            <a:ext cx="8020050" cy="37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225" y="4556149"/>
            <a:ext cx="392126" cy="37860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9"/>
          <p:cNvSpPr txBox="1"/>
          <p:nvPr/>
        </p:nvSpPr>
        <p:spPr>
          <a:xfrm>
            <a:off x="935925" y="4474675"/>
            <a:ext cx="81105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протягом</a:t>
            </a:r>
            <a:r>
              <a:rPr b="1" lang="ru" sz="1700">
                <a:solidFill>
                  <a:srgbClr val="219451"/>
                </a:solidFill>
              </a:rPr>
              <a:t> </a:t>
            </a:r>
            <a:r>
              <a:rPr b="1" lang="ru" sz="1700">
                <a:solidFill>
                  <a:srgbClr val="FF0000"/>
                </a:solidFill>
              </a:rPr>
              <a:t>5р.</a:t>
            </a:r>
            <a:r>
              <a:rPr b="1" lang="ru" sz="1700">
                <a:solidFill>
                  <a:srgbClr val="FF0000"/>
                </a:solidFill>
              </a:rPr>
              <a:t> днів</a:t>
            </a:r>
            <a:r>
              <a:rPr b="1" lang="ru" sz="1700">
                <a:solidFill>
                  <a:srgbClr val="219451"/>
                </a:solidFill>
              </a:rPr>
              <a:t> після відповідного рішення учаснику надається доступ</a:t>
            </a:r>
            <a:endParaRPr b="1" sz="1700">
              <a:solidFill>
                <a:srgbClr val="21945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396" name="Google Shape;396;p50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0"/>
          <p:cNvSpPr txBox="1"/>
          <p:nvPr/>
        </p:nvSpPr>
        <p:spPr>
          <a:xfrm>
            <a:off x="0" y="0"/>
            <a:ext cx="91716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</a:rPr>
              <a:t>3.   ЦЗО кваліфікує учасника, надаючи йому доступ до: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398" name="Google Shape;398;p50"/>
          <p:cNvSpPr txBox="1"/>
          <p:nvPr/>
        </p:nvSpPr>
        <p:spPr>
          <a:xfrm>
            <a:off x="1565050" y="2571750"/>
            <a:ext cx="57840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219451"/>
                </a:solidFill>
              </a:rPr>
              <a:t>участі у процедурі “Запит ціни пропозицій”</a:t>
            </a:r>
            <a:endParaRPr b="1" sz="18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</p:txBody>
      </p:sp>
      <p:sp>
        <p:nvSpPr>
          <p:cNvPr id="399" name="Google Shape;399;p50"/>
          <p:cNvSpPr txBox="1"/>
          <p:nvPr/>
        </p:nvSpPr>
        <p:spPr>
          <a:xfrm>
            <a:off x="1369725" y="740625"/>
            <a:ext cx="58680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219451"/>
                </a:solidFill>
              </a:rPr>
              <a:t>розміщення пропозицій у каталозі</a:t>
            </a:r>
            <a:endParaRPr sz="1500"/>
          </a:p>
        </p:txBody>
      </p:sp>
      <p:pic>
        <p:nvPicPr>
          <p:cNvPr id="400" name="Google Shape;400;p50"/>
          <p:cNvPicPr preferRelativeResize="0"/>
          <p:nvPr/>
        </p:nvPicPr>
        <p:blipFill rotWithShape="1">
          <a:blip r:embed="rId4">
            <a:alphaModFix/>
          </a:blip>
          <a:srcRect b="61653" l="27145" r="24258" t="25273"/>
          <a:stretch/>
        </p:blipFill>
        <p:spPr>
          <a:xfrm>
            <a:off x="1077650" y="3384475"/>
            <a:ext cx="6615451" cy="100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0"/>
          <p:cNvSpPr/>
          <p:nvPr/>
        </p:nvSpPr>
        <p:spPr>
          <a:xfrm>
            <a:off x="5330400" y="3984575"/>
            <a:ext cx="1462800" cy="227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50"/>
          <p:cNvPicPr preferRelativeResize="0"/>
          <p:nvPr/>
        </p:nvPicPr>
        <p:blipFill rotWithShape="1">
          <a:blip r:embed="rId4">
            <a:alphaModFix/>
          </a:blip>
          <a:srcRect b="61653" l="27145" r="24258" t="25273"/>
          <a:stretch/>
        </p:blipFill>
        <p:spPr>
          <a:xfrm>
            <a:off x="1040525" y="1328000"/>
            <a:ext cx="6615451" cy="100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0"/>
          <p:cNvSpPr/>
          <p:nvPr/>
        </p:nvSpPr>
        <p:spPr>
          <a:xfrm>
            <a:off x="5263600" y="1754700"/>
            <a:ext cx="1462800" cy="227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50"/>
          <p:cNvSpPr txBox="1"/>
          <p:nvPr/>
        </p:nvSpPr>
        <p:spPr>
          <a:xfrm>
            <a:off x="3276000" y="4628225"/>
            <a:ext cx="58680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219451"/>
                </a:solidFill>
              </a:rPr>
              <a:t>price quotation = запит ціни пропозицій</a:t>
            </a:r>
            <a:endParaRPr sz="1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/>
          <p:nvPr/>
        </p:nvSpPr>
        <p:spPr>
          <a:xfrm>
            <a:off x="714450" y="-16050"/>
            <a:ext cx="75231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410" name="Google Shape;410;p51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1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FFFF"/>
                </a:solidFill>
              </a:rPr>
              <a:t>....додатково</a:t>
            </a:r>
            <a:endParaRPr b="1" sz="2900">
              <a:solidFill>
                <a:srgbClr val="FFFFFF"/>
              </a:solidFill>
            </a:endParaRPr>
          </a:p>
        </p:txBody>
      </p:sp>
      <p:sp>
        <p:nvSpPr>
          <p:cNvPr id="412" name="Google Shape;412;p51"/>
          <p:cNvSpPr txBox="1"/>
          <p:nvPr/>
        </p:nvSpPr>
        <p:spPr>
          <a:xfrm>
            <a:off x="1135075" y="799875"/>
            <a:ext cx="7841400" cy="6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подавати документи на кваліфікацію можливо необмежену кількість разів</a:t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процедури кваліфікації будуть доступні до 3-х років</a:t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весь цей час можна буде проходити кваліфікацію до нових категорій, а ЦЗО буде надавати доступ</a:t>
            </a:r>
            <a:endParaRPr b="1" sz="1700">
              <a:solidFill>
                <a:srgbClr val="219451"/>
              </a:solidFill>
            </a:endParaRPr>
          </a:p>
        </p:txBody>
      </p:sp>
      <p:pic>
        <p:nvPicPr>
          <p:cNvPr id="413" name="Google Shape;41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50" y="903702"/>
            <a:ext cx="280050" cy="29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850" y="2161875"/>
            <a:ext cx="280050" cy="28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850" y="3264275"/>
            <a:ext cx="280050" cy="284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2"/>
          <p:cNvSpPr txBox="1"/>
          <p:nvPr/>
        </p:nvSpPr>
        <p:spPr>
          <a:xfrm>
            <a:off x="1790925" y="0"/>
            <a:ext cx="6461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8761D"/>
                </a:solidFill>
              </a:rPr>
              <a:t>Як додати свої товари в Prozorro Market?</a:t>
            </a:r>
            <a:endParaRPr b="1" sz="1800">
              <a:solidFill>
                <a:srgbClr val="38761D"/>
              </a:solidFill>
            </a:endParaRPr>
          </a:p>
        </p:txBody>
      </p:sp>
      <p:pic>
        <p:nvPicPr>
          <p:cNvPr id="422" name="Google Shape;422;p52"/>
          <p:cNvPicPr preferRelativeResize="0"/>
          <p:nvPr/>
        </p:nvPicPr>
        <p:blipFill rotWithShape="1">
          <a:blip r:embed="rId4">
            <a:alphaModFix/>
          </a:blip>
          <a:srcRect b="0" l="0" r="0" t="22702"/>
          <a:stretch/>
        </p:blipFill>
        <p:spPr>
          <a:xfrm>
            <a:off x="1736775" y="1699650"/>
            <a:ext cx="6963275" cy="31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2"/>
          <p:cNvPicPr preferRelativeResize="0"/>
          <p:nvPr/>
        </p:nvPicPr>
        <p:blipFill rotWithShape="1">
          <a:blip r:embed="rId5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2"/>
          <p:cNvPicPr preferRelativeResize="0"/>
          <p:nvPr/>
        </p:nvPicPr>
        <p:blipFill rotWithShape="1">
          <a:blip r:embed="rId7">
            <a:alphaModFix/>
          </a:blip>
          <a:srcRect b="61328" l="26621" r="24351" t="25104"/>
          <a:stretch/>
        </p:blipFill>
        <p:spPr>
          <a:xfrm>
            <a:off x="1597125" y="471575"/>
            <a:ext cx="7102925" cy="110557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2"/>
          <p:cNvSpPr/>
          <p:nvPr/>
        </p:nvSpPr>
        <p:spPr>
          <a:xfrm>
            <a:off x="6219725" y="987100"/>
            <a:ext cx="1514100" cy="163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3"/>
          <p:cNvPicPr preferRelativeResize="0"/>
          <p:nvPr/>
        </p:nvPicPr>
        <p:blipFill rotWithShape="1">
          <a:blip r:embed="rId4">
            <a:alphaModFix/>
          </a:blip>
          <a:srcRect b="4652" l="-1428" r="22947" t="0"/>
          <a:stretch/>
        </p:blipFill>
        <p:spPr>
          <a:xfrm>
            <a:off x="1771650" y="1118525"/>
            <a:ext cx="7176401" cy="30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3"/>
          <p:cNvPicPr preferRelativeResize="0"/>
          <p:nvPr/>
        </p:nvPicPr>
        <p:blipFill rotWithShape="1">
          <a:blip r:embed="rId5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3"/>
          <p:cNvSpPr txBox="1"/>
          <p:nvPr/>
        </p:nvSpPr>
        <p:spPr>
          <a:xfrm>
            <a:off x="1761250" y="64825"/>
            <a:ext cx="6461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8761D"/>
                </a:solidFill>
              </a:rPr>
              <a:t>Як додати свої пропозиції в Prozorro Market?</a:t>
            </a:r>
            <a:endParaRPr b="1" sz="18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/>
        </p:nvSpPr>
        <p:spPr>
          <a:xfrm>
            <a:off x="1024800" y="0"/>
            <a:ext cx="7824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45818E"/>
                </a:solidFill>
              </a:rPr>
              <a:t>Реєстрація на майданчику Zakupki.Prom.ua</a:t>
            </a:r>
            <a:endParaRPr b="1" sz="2200">
              <a:solidFill>
                <a:srgbClr val="45818E"/>
              </a:solidFill>
            </a:endParaRPr>
          </a:p>
        </p:txBody>
      </p:sp>
      <p:pic>
        <p:nvPicPr>
          <p:cNvPr id="122" name="Google Shape;1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2150" y="1102500"/>
            <a:ext cx="3273271" cy="3273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4"/>
          <p:cNvSpPr txBox="1"/>
          <p:nvPr/>
        </p:nvSpPr>
        <p:spPr>
          <a:xfrm>
            <a:off x="1761250" y="64825"/>
            <a:ext cx="6461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8761D"/>
                </a:solidFill>
              </a:rPr>
              <a:t>Як додати свої пропозиції в Prozorro Market?</a:t>
            </a:r>
            <a:endParaRPr b="1" sz="1800">
              <a:solidFill>
                <a:srgbClr val="38761D"/>
              </a:solidFill>
            </a:endParaRPr>
          </a:p>
        </p:txBody>
      </p:sp>
      <p:pic>
        <p:nvPicPr>
          <p:cNvPr id="442" name="Google Shape;44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9574" y="744575"/>
            <a:ext cx="535000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4"/>
          <p:cNvPicPr preferRelativeResize="0"/>
          <p:nvPr/>
        </p:nvPicPr>
        <p:blipFill rotWithShape="1">
          <a:blip r:embed="rId5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5"/>
          <p:cNvPicPr preferRelativeResize="0"/>
          <p:nvPr/>
        </p:nvPicPr>
        <p:blipFill rotWithShape="1">
          <a:blip r:embed="rId4">
            <a:alphaModFix/>
          </a:blip>
          <a:srcRect b="78198" l="0" r="0" t="0"/>
          <a:stretch/>
        </p:blipFill>
        <p:spPr>
          <a:xfrm rot="-5400000">
            <a:off x="-2273875" y="2254849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666737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5"/>
          <p:cNvSpPr txBox="1"/>
          <p:nvPr/>
        </p:nvSpPr>
        <p:spPr>
          <a:xfrm>
            <a:off x="6773100" y="2879450"/>
            <a:ext cx="23709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53" name="Google Shape;453;p55"/>
          <p:cNvSpPr txBox="1"/>
          <p:nvPr/>
        </p:nvSpPr>
        <p:spPr>
          <a:xfrm>
            <a:off x="2771500" y="0"/>
            <a:ext cx="40017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Оберіть вкладку Prozorro Market</a:t>
            </a:r>
            <a:endParaRPr b="1" sz="1700">
              <a:solidFill>
                <a:srgbClr val="219451"/>
              </a:solidFill>
            </a:endParaRPr>
          </a:p>
        </p:txBody>
      </p:sp>
      <p:pic>
        <p:nvPicPr>
          <p:cNvPr id="454" name="Google Shape;454;p55"/>
          <p:cNvPicPr preferRelativeResize="0"/>
          <p:nvPr/>
        </p:nvPicPr>
        <p:blipFill rotWithShape="1">
          <a:blip r:embed="rId6">
            <a:alphaModFix/>
          </a:blip>
          <a:srcRect b="16620" l="27811" r="24978" t="24085"/>
          <a:stretch/>
        </p:blipFill>
        <p:spPr>
          <a:xfrm>
            <a:off x="1120725" y="346651"/>
            <a:ext cx="6689798" cy="472642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5"/>
          <p:cNvSpPr/>
          <p:nvPr/>
        </p:nvSpPr>
        <p:spPr>
          <a:xfrm>
            <a:off x="5484925" y="705550"/>
            <a:ext cx="1544700" cy="219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6" name="Google Shape;456;p55"/>
          <p:cNvCxnSpPr/>
          <p:nvPr/>
        </p:nvCxnSpPr>
        <p:spPr>
          <a:xfrm flipH="1">
            <a:off x="3268650" y="1742925"/>
            <a:ext cx="2143800" cy="2271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22B14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7" name="Google Shape;457;p55"/>
          <p:cNvCxnSpPr/>
          <p:nvPr/>
        </p:nvCxnSpPr>
        <p:spPr>
          <a:xfrm flipH="1" rot="-5400000">
            <a:off x="7446750" y="2269000"/>
            <a:ext cx="1023600" cy="360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22B14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8" name="Google Shape;458;p55"/>
          <p:cNvSpPr/>
          <p:nvPr/>
        </p:nvSpPr>
        <p:spPr>
          <a:xfrm>
            <a:off x="1374750" y="1799225"/>
            <a:ext cx="1893900" cy="51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219451"/>
                </a:solidFill>
              </a:rPr>
              <a:t>вперше додати пропозиції</a:t>
            </a:r>
            <a:endParaRPr b="1" sz="1600">
              <a:solidFill>
                <a:srgbClr val="219451"/>
              </a:solidFill>
            </a:endParaRPr>
          </a:p>
        </p:txBody>
      </p:sp>
      <p:sp>
        <p:nvSpPr>
          <p:cNvPr id="459" name="Google Shape;459;p55"/>
          <p:cNvSpPr/>
          <p:nvPr/>
        </p:nvSpPr>
        <p:spPr>
          <a:xfrm>
            <a:off x="6849575" y="2961100"/>
            <a:ext cx="2065200" cy="287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22B14C"/>
                </a:solidFill>
              </a:rPr>
              <a:t>оновити пропозиції</a:t>
            </a:r>
            <a:endParaRPr b="1" sz="1600">
              <a:solidFill>
                <a:srgbClr val="22B14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3125" y="744575"/>
            <a:ext cx="7064400" cy="365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666737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56"/>
          <p:cNvPicPr preferRelativeResize="0"/>
          <p:nvPr/>
        </p:nvPicPr>
        <p:blipFill rotWithShape="1">
          <a:blip r:embed="rId6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6"/>
          <p:cNvSpPr txBox="1"/>
          <p:nvPr/>
        </p:nvSpPr>
        <p:spPr>
          <a:xfrm>
            <a:off x="147600" y="45325"/>
            <a:ext cx="8996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FFFFFF"/>
                </a:solidFill>
              </a:rPr>
              <a:t>Імпорт пропозицій</a:t>
            </a:r>
            <a:endParaRPr b="1"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475" y="947050"/>
            <a:ext cx="7152949" cy="370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666737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7"/>
          <p:cNvPicPr preferRelativeResize="0"/>
          <p:nvPr/>
        </p:nvPicPr>
        <p:blipFill rotWithShape="1">
          <a:blip r:embed="rId6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7"/>
          <p:cNvSpPr txBox="1"/>
          <p:nvPr/>
        </p:nvSpPr>
        <p:spPr>
          <a:xfrm>
            <a:off x="147600" y="45325"/>
            <a:ext cx="8996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FFFFFF"/>
                </a:solidFill>
              </a:rPr>
              <a:t>Імпорт пропозицій</a:t>
            </a:r>
            <a:endParaRPr b="1"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8"/>
          <p:cNvSpPr txBox="1"/>
          <p:nvPr/>
        </p:nvSpPr>
        <p:spPr>
          <a:xfrm>
            <a:off x="2158900" y="2439200"/>
            <a:ext cx="5810100" cy="3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9451"/>
              </a:buClr>
              <a:buSzPts val="1100"/>
              <a:buAutoNum type="arabicPeriod"/>
            </a:pPr>
            <a:r>
              <a:rPr b="1" lang="ru" sz="1100">
                <a:solidFill>
                  <a:srgbClr val="219451"/>
                </a:solidFill>
              </a:rPr>
              <a:t>Ціна (amount) – це обов’язкове поле для заповнення, в якому необхідно вказати ціну товару. Зверніть увагу, що ціна в цьому полі не повинна перевищувати значення поля максимальна сума пропозиції (max order amount). </a:t>
            </a:r>
            <a:endParaRPr b="1" sz="1100">
              <a:solidFill>
                <a:srgbClr val="21945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945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9451"/>
              </a:buClr>
              <a:buSzPts val="1100"/>
              <a:buAutoNum type="arabicPeriod"/>
            </a:pPr>
            <a:r>
              <a:rPr b="1" lang="ru" sz="1100">
                <a:solidFill>
                  <a:srgbClr val="219451"/>
                </a:solidFill>
              </a:rPr>
              <a:t>Сума мінімального замовлення (min order amount) – треба вказати мінімальний обсяг замовлення у гривнях;</a:t>
            </a:r>
            <a:endParaRPr b="1" sz="1100">
              <a:solidFill>
                <a:srgbClr val="21945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945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9451"/>
              </a:buClr>
              <a:buSzPts val="1100"/>
              <a:buAutoNum type="arabicPeriod"/>
            </a:pPr>
            <a:r>
              <a:rPr b="1" lang="ru" sz="1100">
                <a:solidFill>
                  <a:srgbClr val="219451"/>
                </a:solidFill>
              </a:rPr>
              <a:t>Місто доставки (locality) – вкажіть міста, до яких ви здійснюєте доставку*</a:t>
            </a:r>
            <a:endParaRPr b="1" sz="1100">
              <a:solidFill>
                <a:srgbClr val="21945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945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9451"/>
              </a:buClr>
              <a:buSzPts val="1100"/>
              <a:buAutoNum type="arabicPeriod"/>
            </a:pPr>
            <a:r>
              <a:rPr b="1" lang="ru" sz="1100">
                <a:solidFill>
                  <a:srgbClr val="219451"/>
                </a:solidFill>
              </a:rPr>
              <a:t>Область доставки (region) – вкажіть область, до якої ви здійснюєте доставку*</a:t>
            </a:r>
            <a:endParaRPr b="1" sz="1100">
              <a:solidFill>
                <a:srgbClr val="21945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21945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19451"/>
              </a:buClr>
              <a:buSzPts val="1100"/>
              <a:buAutoNum type="arabicPeriod"/>
            </a:pPr>
            <a:r>
              <a:rPr b="1" lang="ru" sz="1100">
                <a:solidFill>
                  <a:srgbClr val="219451"/>
                </a:solidFill>
              </a:rPr>
              <a:t>Опис*</a:t>
            </a:r>
            <a:endParaRPr b="1" sz="1100">
              <a:solidFill>
                <a:srgbClr val="219451"/>
              </a:solidFill>
            </a:endParaRPr>
          </a:p>
        </p:txBody>
      </p:sp>
      <p:pic>
        <p:nvPicPr>
          <p:cNvPr id="484" name="Google Shape;484;p58"/>
          <p:cNvPicPr preferRelativeResize="0"/>
          <p:nvPr/>
        </p:nvPicPr>
        <p:blipFill rotWithShape="1">
          <a:blip r:embed="rId4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8"/>
          <p:cNvSpPr txBox="1"/>
          <p:nvPr/>
        </p:nvSpPr>
        <p:spPr>
          <a:xfrm>
            <a:off x="147600" y="45325"/>
            <a:ext cx="8996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FFFFFF"/>
                </a:solidFill>
              </a:rPr>
              <a:t>Імпорт пропозицій</a:t>
            </a:r>
            <a:endParaRPr b="1" sz="1900">
              <a:solidFill>
                <a:srgbClr val="FFFFFF"/>
              </a:solidFill>
            </a:endParaRPr>
          </a:p>
        </p:txBody>
      </p:sp>
      <p:pic>
        <p:nvPicPr>
          <p:cNvPr id="486" name="Google Shape;48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50900"/>
            <a:ext cx="9109646" cy="134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9"/>
          <p:cNvSpPr txBox="1"/>
          <p:nvPr/>
        </p:nvSpPr>
        <p:spPr>
          <a:xfrm>
            <a:off x="1337525" y="2080700"/>
            <a:ext cx="6835500" cy="1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69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19451"/>
                </a:solidFill>
                <a:highlight>
                  <a:srgbClr val="FFFFFF"/>
                </a:highlight>
              </a:rPr>
              <a:t>Наразі максимальна кількість товарних позицій у шаблоні, який ви завантажили, складає</a:t>
            </a:r>
            <a:r>
              <a:rPr b="1" lang="ru" sz="1200">
                <a:solidFill>
                  <a:srgbClr val="FF0000"/>
                </a:solidFill>
                <a:highlight>
                  <a:srgbClr val="FFFFFF"/>
                </a:highlight>
              </a:rPr>
              <a:t> 200 позицій;</a:t>
            </a:r>
            <a:endParaRPr b="1" sz="12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69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219451"/>
                </a:solidFill>
                <a:highlight>
                  <a:srgbClr val="FFFFFF"/>
                </a:highlight>
              </a:rPr>
              <a:t>в Excel-файлі, який ви завантажили, повинен бути лише 1 лист;</a:t>
            </a:r>
            <a:endParaRPr b="1" sz="1200">
              <a:solidFill>
                <a:srgbClr val="219451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69000"/>
              </a:lnSpc>
              <a:spcBef>
                <a:spcPts val="3000"/>
              </a:spcBef>
              <a:spcAft>
                <a:spcPts val="3000"/>
              </a:spcAft>
              <a:buNone/>
            </a:pPr>
            <a:r>
              <a:rPr b="1" lang="ru" sz="1200">
                <a:solidFill>
                  <a:srgbClr val="219451"/>
                </a:solidFill>
                <a:highlight>
                  <a:srgbClr val="FFFFFF"/>
                </a:highlight>
              </a:rPr>
              <a:t>ви можете встановити різні умови для різних регіонів, продублювавши рядок та вказавши іншу ціну та інший регіон.</a:t>
            </a:r>
            <a:endParaRPr b="1" sz="1200">
              <a:solidFill>
                <a:srgbClr val="219451"/>
              </a:solidFill>
              <a:highlight>
                <a:srgbClr val="FFFFFF"/>
              </a:highlight>
            </a:endParaRPr>
          </a:p>
        </p:txBody>
      </p:sp>
      <p:pic>
        <p:nvPicPr>
          <p:cNvPr id="492" name="Google Shape;49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150" y="3369562"/>
            <a:ext cx="280050" cy="28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150" y="2335887"/>
            <a:ext cx="280050" cy="28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59"/>
          <p:cNvPicPr preferRelativeResize="0"/>
          <p:nvPr/>
        </p:nvPicPr>
        <p:blipFill rotWithShape="1">
          <a:blip r:embed="rId4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59"/>
          <p:cNvSpPr txBox="1"/>
          <p:nvPr/>
        </p:nvSpPr>
        <p:spPr>
          <a:xfrm>
            <a:off x="147600" y="45325"/>
            <a:ext cx="8996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FFFFFF"/>
                </a:solidFill>
              </a:rPr>
              <a:t>Імпорт пропозицій</a:t>
            </a:r>
            <a:endParaRPr b="1" sz="1900">
              <a:solidFill>
                <a:srgbClr val="FFFFFF"/>
              </a:solidFill>
            </a:endParaRPr>
          </a:p>
        </p:txBody>
      </p:sp>
      <p:pic>
        <p:nvPicPr>
          <p:cNvPr id="496" name="Google Shape;496;p59"/>
          <p:cNvPicPr preferRelativeResize="0"/>
          <p:nvPr/>
        </p:nvPicPr>
        <p:blipFill rotWithShape="1">
          <a:blip r:embed="rId5">
            <a:alphaModFix/>
          </a:blip>
          <a:srcRect b="10683" l="8007" r="5977" t="9226"/>
          <a:stretch/>
        </p:blipFill>
        <p:spPr>
          <a:xfrm>
            <a:off x="1326700" y="4011600"/>
            <a:ext cx="462950" cy="3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786250"/>
            <a:ext cx="8839199" cy="125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8400" y="885563"/>
            <a:ext cx="44005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-666737" y="2151269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0"/>
          <p:cNvPicPr preferRelativeResize="0"/>
          <p:nvPr/>
        </p:nvPicPr>
        <p:blipFill rotWithShape="1">
          <a:blip r:embed="rId6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0"/>
          <p:cNvSpPr txBox="1"/>
          <p:nvPr/>
        </p:nvSpPr>
        <p:spPr>
          <a:xfrm>
            <a:off x="147600" y="45325"/>
            <a:ext cx="89964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900">
                <a:solidFill>
                  <a:srgbClr val="FFFFFF"/>
                </a:solidFill>
              </a:rPr>
              <a:t>Імпорт пропозицій</a:t>
            </a:r>
            <a:endParaRPr b="1"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512" name="Google Shape;51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720" y="198725"/>
            <a:ext cx="6606574" cy="44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61"/>
          <p:cNvSpPr txBox="1"/>
          <p:nvPr/>
        </p:nvSpPr>
        <p:spPr>
          <a:xfrm>
            <a:off x="2289925" y="1394550"/>
            <a:ext cx="5761200" cy="20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Як же взяти участь у</a:t>
            </a:r>
            <a:endParaRPr b="1" sz="3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“Запиті ціни пропозиції”?</a:t>
            </a:r>
            <a:endParaRPr b="1" sz="3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2"/>
          <p:cNvSpPr txBox="1"/>
          <p:nvPr/>
        </p:nvSpPr>
        <p:spPr>
          <a:xfrm>
            <a:off x="2097725" y="3159445"/>
            <a:ext cx="76200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</a:rPr>
              <a:t>ексклюзивний інструмент від Zakupki.Prom.ua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19" name="Google Shape;519;p62"/>
          <p:cNvSpPr txBox="1"/>
          <p:nvPr/>
        </p:nvSpPr>
        <p:spPr>
          <a:xfrm>
            <a:off x="501350" y="0"/>
            <a:ext cx="874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219451"/>
              </a:solidFill>
            </a:endParaRPr>
          </a:p>
        </p:txBody>
      </p:sp>
      <p:sp>
        <p:nvSpPr>
          <p:cNvPr id="520" name="Google Shape;520;p62"/>
          <p:cNvSpPr txBox="1"/>
          <p:nvPr/>
        </p:nvSpPr>
        <p:spPr>
          <a:xfrm>
            <a:off x="1131250" y="4541250"/>
            <a:ext cx="6185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19451"/>
              </a:solidFill>
            </a:endParaRPr>
          </a:p>
        </p:txBody>
      </p:sp>
      <p:pic>
        <p:nvPicPr>
          <p:cNvPr id="521" name="Google Shape;521;p62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62"/>
          <p:cNvPicPr preferRelativeResize="0"/>
          <p:nvPr/>
        </p:nvPicPr>
        <p:blipFill rotWithShape="1">
          <a:blip r:embed="rId5">
            <a:alphaModFix/>
          </a:blip>
          <a:srcRect b="35542" l="0" r="0" t="0"/>
          <a:stretch/>
        </p:blipFill>
        <p:spPr>
          <a:xfrm>
            <a:off x="1120927" y="1382600"/>
            <a:ext cx="7350960" cy="3283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4" name="Google Shape;524;p62"/>
          <p:cNvCxnSpPr>
            <a:stCxn id="525" idx="0"/>
          </p:cNvCxnSpPr>
          <p:nvPr/>
        </p:nvCxnSpPr>
        <p:spPr>
          <a:xfrm rot="10800000">
            <a:off x="2705800" y="2042800"/>
            <a:ext cx="2239800" cy="21078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5" name="Google Shape;525;p62"/>
          <p:cNvSpPr/>
          <p:nvPr/>
        </p:nvSpPr>
        <p:spPr>
          <a:xfrm>
            <a:off x="2705950" y="4150600"/>
            <a:ext cx="4479300" cy="51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219451"/>
                </a:solidFill>
              </a:rPr>
              <a:t>закупівлі відібрані за профілями, в які ви кваліфіковані</a:t>
            </a:r>
            <a:endParaRPr b="1" sz="1500">
              <a:solidFill>
                <a:srgbClr val="219451"/>
              </a:solidFill>
            </a:endParaRPr>
          </a:p>
        </p:txBody>
      </p:sp>
      <p:pic>
        <p:nvPicPr>
          <p:cNvPr id="526" name="Google Shape;526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4254737" y="927250"/>
            <a:ext cx="634525" cy="8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62"/>
          <p:cNvPicPr preferRelativeResize="0"/>
          <p:nvPr/>
        </p:nvPicPr>
        <p:blipFill rotWithShape="1">
          <a:blip r:embed="rId7">
            <a:alphaModFix/>
          </a:blip>
          <a:srcRect b="61653" l="27145" r="24258" t="25273"/>
          <a:stretch/>
        </p:blipFill>
        <p:spPr>
          <a:xfrm>
            <a:off x="1058000" y="0"/>
            <a:ext cx="6615451" cy="100102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2"/>
          <p:cNvSpPr/>
          <p:nvPr/>
        </p:nvSpPr>
        <p:spPr>
          <a:xfrm>
            <a:off x="5323425" y="600100"/>
            <a:ext cx="1462800" cy="227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63"/>
          <p:cNvPicPr preferRelativeResize="0"/>
          <p:nvPr/>
        </p:nvPicPr>
        <p:blipFill rotWithShape="1">
          <a:blip r:embed="rId3">
            <a:alphaModFix/>
          </a:blip>
          <a:srcRect b="6777" l="0" r="0" t="0"/>
          <a:stretch/>
        </p:blipFill>
        <p:spPr>
          <a:xfrm>
            <a:off x="789400" y="633850"/>
            <a:ext cx="7771724" cy="451092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3"/>
          <p:cNvSpPr/>
          <p:nvPr/>
        </p:nvSpPr>
        <p:spPr>
          <a:xfrm>
            <a:off x="1106125" y="3800825"/>
            <a:ext cx="1628400" cy="227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5" name="Google Shape;535;p63"/>
          <p:cNvPicPr preferRelativeResize="0"/>
          <p:nvPr/>
        </p:nvPicPr>
        <p:blipFill rotWithShape="1">
          <a:blip r:embed="rId4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3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FF"/>
                </a:solidFill>
              </a:rPr>
              <a:t>Обираємо потрібну закупівлю</a:t>
            </a:r>
            <a:endParaRPr b="1"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/>
        </p:nvSpPr>
        <p:spPr>
          <a:xfrm>
            <a:off x="1024800" y="0"/>
            <a:ext cx="7824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200">
                <a:solidFill>
                  <a:srgbClr val="45818E"/>
                </a:solidFill>
              </a:rPr>
              <a:t>Реєстрація на майданчику Zakupki.Prom.ua</a:t>
            </a:r>
            <a:endParaRPr b="1" sz="2200">
              <a:solidFill>
                <a:srgbClr val="45818E"/>
              </a:solidFill>
            </a:endParaRPr>
          </a:p>
        </p:txBody>
      </p:sp>
      <p:pic>
        <p:nvPicPr>
          <p:cNvPr id="132" name="Google Shape;13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6785" y="535026"/>
            <a:ext cx="6403177" cy="4528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8"/>
          <p:cNvCxnSpPr/>
          <p:nvPr/>
        </p:nvCxnSpPr>
        <p:spPr>
          <a:xfrm>
            <a:off x="6364275" y="537150"/>
            <a:ext cx="8100" cy="309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8"/>
          <p:cNvCxnSpPr/>
          <p:nvPr/>
        </p:nvCxnSpPr>
        <p:spPr>
          <a:xfrm>
            <a:off x="6372400" y="838250"/>
            <a:ext cx="7488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28"/>
          <p:cNvCxnSpPr/>
          <p:nvPr/>
        </p:nvCxnSpPr>
        <p:spPr>
          <a:xfrm>
            <a:off x="6352150" y="537150"/>
            <a:ext cx="789300" cy="8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28"/>
          <p:cNvCxnSpPr/>
          <p:nvPr/>
        </p:nvCxnSpPr>
        <p:spPr>
          <a:xfrm>
            <a:off x="7153700" y="553425"/>
            <a:ext cx="8100" cy="244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8"/>
          <p:cNvCxnSpPr/>
          <p:nvPr/>
        </p:nvCxnSpPr>
        <p:spPr>
          <a:xfrm>
            <a:off x="1676525" y="1814875"/>
            <a:ext cx="0" cy="2612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8"/>
          <p:cNvCxnSpPr/>
          <p:nvPr/>
        </p:nvCxnSpPr>
        <p:spPr>
          <a:xfrm>
            <a:off x="1684650" y="1814875"/>
            <a:ext cx="31497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8"/>
          <p:cNvCxnSpPr/>
          <p:nvPr/>
        </p:nvCxnSpPr>
        <p:spPr>
          <a:xfrm>
            <a:off x="4834250" y="1814875"/>
            <a:ext cx="0" cy="2580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8"/>
          <p:cNvCxnSpPr/>
          <p:nvPr/>
        </p:nvCxnSpPr>
        <p:spPr>
          <a:xfrm flipH="1" rot="10800000">
            <a:off x="1676525" y="4443625"/>
            <a:ext cx="3108900" cy="8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8"/>
          <p:cNvCxnSpPr/>
          <p:nvPr/>
        </p:nvCxnSpPr>
        <p:spPr>
          <a:xfrm>
            <a:off x="1643975" y="1375400"/>
            <a:ext cx="1074300" cy="8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8"/>
          <p:cNvCxnSpPr/>
          <p:nvPr/>
        </p:nvCxnSpPr>
        <p:spPr>
          <a:xfrm flipH="1">
            <a:off x="1644000" y="1367250"/>
            <a:ext cx="8100" cy="285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8"/>
          <p:cNvCxnSpPr/>
          <p:nvPr/>
        </p:nvCxnSpPr>
        <p:spPr>
          <a:xfrm>
            <a:off x="1660250" y="1668375"/>
            <a:ext cx="10173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8"/>
          <p:cNvCxnSpPr/>
          <p:nvPr/>
        </p:nvCxnSpPr>
        <p:spPr>
          <a:xfrm>
            <a:off x="2718250" y="1391675"/>
            <a:ext cx="0" cy="228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8"/>
          <p:cNvCxnSpPr/>
          <p:nvPr/>
        </p:nvCxnSpPr>
        <p:spPr>
          <a:xfrm>
            <a:off x="1643975" y="1668375"/>
            <a:ext cx="9930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8" name="Google Shape;14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46775" y="3310572"/>
            <a:ext cx="1657350" cy="1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64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4"/>
          <p:cNvPicPr preferRelativeResize="0"/>
          <p:nvPr/>
        </p:nvPicPr>
        <p:blipFill rotWithShape="1">
          <a:blip r:embed="rId5">
            <a:alphaModFix/>
          </a:blip>
          <a:srcRect b="0" l="0" r="0" t="13254"/>
          <a:stretch/>
        </p:blipFill>
        <p:spPr>
          <a:xfrm>
            <a:off x="829475" y="53925"/>
            <a:ext cx="6758978" cy="2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4"/>
          <p:cNvPicPr preferRelativeResize="0"/>
          <p:nvPr/>
        </p:nvPicPr>
        <p:blipFill rotWithShape="1">
          <a:blip r:embed="rId6">
            <a:alphaModFix/>
          </a:blip>
          <a:srcRect b="0" l="2606" r="9054" t="66219"/>
          <a:stretch/>
        </p:blipFill>
        <p:spPr>
          <a:xfrm>
            <a:off x="633825" y="3231025"/>
            <a:ext cx="8026825" cy="153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5" name="Google Shape;545;p64"/>
          <p:cNvCxnSpPr/>
          <p:nvPr/>
        </p:nvCxnSpPr>
        <p:spPr>
          <a:xfrm>
            <a:off x="748100" y="2815925"/>
            <a:ext cx="7154400" cy="2754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6" name="Google Shape;546;p64"/>
          <p:cNvCxnSpPr/>
          <p:nvPr/>
        </p:nvCxnSpPr>
        <p:spPr>
          <a:xfrm>
            <a:off x="8795100" y="537150"/>
            <a:ext cx="18900" cy="41994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65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65"/>
          <p:cNvSpPr txBox="1"/>
          <p:nvPr/>
        </p:nvSpPr>
        <p:spPr>
          <a:xfrm>
            <a:off x="710250" y="4546425"/>
            <a:ext cx="7723500" cy="51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19451"/>
              </a:solidFill>
            </a:endParaRPr>
          </a:p>
        </p:txBody>
      </p:sp>
      <p:sp>
        <p:nvSpPr>
          <p:cNvPr id="554" name="Google Shape;554;p65"/>
          <p:cNvSpPr txBox="1"/>
          <p:nvPr/>
        </p:nvSpPr>
        <p:spPr>
          <a:xfrm>
            <a:off x="4737825" y="3621525"/>
            <a:ext cx="3459000" cy="51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19451"/>
              </a:solidFill>
            </a:endParaRPr>
          </a:p>
        </p:txBody>
      </p:sp>
      <p:pic>
        <p:nvPicPr>
          <p:cNvPr id="555" name="Google Shape;555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850" y="109625"/>
            <a:ext cx="7981950" cy="390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6" name="Google Shape;556;p65"/>
          <p:cNvCxnSpPr/>
          <p:nvPr/>
        </p:nvCxnSpPr>
        <p:spPr>
          <a:xfrm rot="10800000">
            <a:off x="3076325" y="1155600"/>
            <a:ext cx="2921700" cy="24660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7" name="Google Shape;557;p65"/>
          <p:cNvCxnSpPr/>
          <p:nvPr/>
        </p:nvCxnSpPr>
        <p:spPr>
          <a:xfrm rot="10800000">
            <a:off x="2352075" y="3133375"/>
            <a:ext cx="838200" cy="13509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8" name="Google Shape;558;p65"/>
          <p:cNvSpPr/>
          <p:nvPr/>
        </p:nvSpPr>
        <p:spPr>
          <a:xfrm>
            <a:off x="5998025" y="3426275"/>
            <a:ext cx="2417400" cy="588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219451"/>
                </a:solidFill>
              </a:rPr>
              <a:t>товари, у яких є ваші пропозиції</a:t>
            </a:r>
            <a:endParaRPr b="1" sz="1600">
              <a:solidFill>
                <a:srgbClr val="219451"/>
              </a:solidFill>
            </a:endParaRPr>
          </a:p>
        </p:txBody>
      </p:sp>
      <p:sp>
        <p:nvSpPr>
          <p:cNvPr id="559" name="Google Shape;559;p65"/>
          <p:cNvSpPr/>
          <p:nvPr/>
        </p:nvSpPr>
        <p:spPr>
          <a:xfrm>
            <a:off x="1407975" y="4506125"/>
            <a:ext cx="4881000" cy="51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219451"/>
                </a:solidFill>
              </a:rPr>
              <a:t>список товарів, що можуть брати участь у закупівлі</a:t>
            </a:r>
            <a:endParaRPr b="1" sz="1600">
              <a:solidFill>
                <a:srgbClr val="219451"/>
              </a:solidFill>
            </a:endParaRPr>
          </a:p>
        </p:txBody>
      </p:sp>
      <p:sp>
        <p:nvSpPr>
          <p:cNvPr id="560" name="Google Shape;560;p65"/>
          <p:cNvSpPr/>
          <p:nvPr/>
        </p:nvSpPr>
        <p:spPr>
          <a:xfrm>
            <a:off x="1688375" y="608300"/>
            <a:ext cx="1239300" cy="39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65"/>
          <p:cNvSpPr/>
          <p:nvPr/>
        </p:nvSpPr>
        <p:spPr>
          <a:xfrm>
            <a:off x="1053300" y="2099725"/>
            <a:ext cx="879300" cy="1823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66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6"/>
          <p:cNvSpPr txBox="1"/>
          <p:nvPr/>
        </p:nvSpPr>
        <p:spPr>
          <a:xfrm>
            <a:off x="3242725" y="4313975"/>
            <a:ext cx="2999400" cy="6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19451"/>
              </a:solidFill>
            </a:endParaRPr>
          </a:p>
        </p:txBody>
      </p:sp>
      <p:pic>
        <p:nvPicPr>
          <p:cNvPr id="569" name="Google Shape;569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825" y="2862288"/>
            <a:ext cx="6124575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6"/>
          <p:cNvSpPr/>
          <p:nvPr/>
        </p:nvSpPr>
        <p:spPr>
          <a:xfrm>
            <a:off x="735800" y="4599850"/>
            <a:ext cx="1738500" cy="39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1" name="Google Shape;571;p66"/>
          <p:cNvCxnSpPr>
            <a:stCxn id="572" idx="1"/>
          </p:cNvCxnSpPr>
          <p:nvPr/>
        </p:nvCxnSpPr>
        <p:spPr>
          <a:xfrm rot="10800000">
            <a:off x="2627400" y="4623700"/>
            <a:ext cx="3483000" cy="1017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2" name="Google Shape;572;p66"/>
          <p:cNvSpPr/>
          <p:nvPr/>
        </p:nvSpPr>
        <p:spPr>
          <a:xfrm>
            <a:off x="6110400" y="4408150"/>
            <a:ext cx="3033600" cy="63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219451"/>
                </a:solidFill>
              </a:rPr>
              <a:t>додаємо файл із технічною специфікацією</a:t>
            </a:r>
            <a:endParaRPr b="1" sz="1600">
              <a:solidFill>
                <a:srgbClr val="219451"/>
              </a:solidFill>
            </a:endParaRPr>
          </a:p>
        </p:txBody>
      </p:sp>
      <p:cxnSp>
        <p:nvCxnSpPr>
          <p:cNvPr id="573" name="Google Shape;573;p66"/>
          <p:cNvCxnSpPr/>
          <p:nvPr/>
        </p:nvCxnSpPr>
        <p:spPr>
          <a:xfrm flipH="1">
            <a:off x="7267650" y="1189525"/>
            <a:ext cx="430200" cy="3648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74" name="Google Shape;574;p66"/>
          <p:cNvPicPr preferRelativeResize="0"/>
          <p:nvPr/>
        </p:nvPicPr>
        <p:blipFill rotWithShape="1">
          <a:blip r:embed="rId6">
            <a:alphaModFix/>
          </a:blip>
          <a:srcRect b="26521" l="0" r="0" t="5177"/>
          <a:stretch/>
        </p:blipFill>
        <p:spPr>
          <a:xfrm>
            <a:off x="647700" y="26225"/>
            <a:ext cx="78486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926137" y="2161725"/>
            <a:ext cx="634526" cy="8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6"/>
          <p:cNvSpPr txBox="1"/>
          <p:nvPr/>
        </p:nvSpPr>
        <p:spPr>
          <a:xfrm>
            <a:off x="1760100" y="2346600"/>
            <a:ext cx="2651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19451"/>
                </a:solidFill>
              </a:rPr>
              <a:t>гортаємо сторінку вниз</a:t>
            </a:r>
            <a:endParaRPr b="1" sz="1600">
              <a:solidFill>
                <a:srgbClr val="219451"/>
              </a:solidFill>
            </a:endParaRPr>
          </a:p>
        </p:txBody>
      </p:sp>
      <p:sp>
        <p:nvSpPr>
          <p:cNvPr id="577" name="Google Shape;577;p66"/>
          <p:cNvSpPr/>
          <p:nvPr/>
        </p:nvSpPr>
        <p:spPr>
          <a:xfrm>
            <a:off x="870825" y="1473225"/>
            <a:ext cx="235800" cy="31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66"/>
          <p:cNvSpPr/>
          <p:nvPr/>
        </p:nvSpPr>
        <p:spPr>
          <a:xfrm>
            <a:off x="6339850" y="1603950"/>
            <a:ext cx="2004300" cy="310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66"/>
          <p:cNvSpPr/>
          <p:nvPr/>
        </p:nvSpPr>
        <p:spPr>
          <a:xfrm>
            <a:off x="7510675" y="2822663"/>
            <a:ext cx="1464900" cy="601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219451"/>
                </a:solidFill>
              </a:rPr>
              <a:t>подаємо пропозицію</a:t>
            </a:r>
            <a:endParaRPr b="1" sz="1600">
              <a:solidFill>
                <a:srgbClr val="219451"/>
              </a:solidFill>
            </a:endParaRPr>
          </a:p>
        </p:txBody>
      </p:sp>
      <p:pic>
        <p:nvPicPr>
          <p:cNvPr id="580" name="Google Shape;580;p66"/>
          <p:cNvPicPr preferRelativeResize="0"/>
          <p:nvPr/>
        </p:nvPicPr>
        <p:blipFill rotWithShape="1">
          <a:blip r:embed="rId8">
            <a:alphaModFix/>
          </a:blip>
          <a:srcRect b="35235" l="0" r="0" t="-6"/>
          <a:stretch/>
        </p:blipFill>
        <p:spPr>
          <a:xfrm>
            <a:off x="6427725" y="1079090"/>
            <a:ext cx="839925" cy="1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7"/>
          <p:cNvSpPr txBox="1"/>
          <p:nvPr/>
        </p:nvSpPr>
        <p:spPr>
          <a:xfrm>
            <a:off x="1652175" y="986025"/>
            <a:ext cx="67578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ви не можете відкликати пропозицію</a:t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при внесенні змін до пропозиції ви не можете змінити обраний товар, але можете змінити ціну та технічну специфікацію</a:t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</p:txBody>
      </p:sp>
      <p:pic>
        <p:nvPicPr>
          <p:cNvPr id="586" name="Google Shape;58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600" y="1326400"/>
            <a:ext cx="315700" cy="32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67"/>
          <p:cNvPicPr preferRelativeResize="0"/>
          <p:nvPr/>
        </p:nvPicPr>
        <p:blipFill rotWithShape="1">
          <a:blip r:embed="rId4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67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FF"/>
                </a:solidFill>
              </a:rPr>
              <a:t>Після подання пропозиції</a:t>
            </a:r>
            <a:endParaRPr b="1" sz="23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pic>
        <p:nvPicPr>
          <p:cNvPr id="589" name="Google Shape;589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7604" y="2107875"/>
            <a:ext cx="315700" cy="33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9950" y="3020025"/>
            <a:ext cx="6987889" cy="21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8"/>
          <p:cNvSpPr txBox="1"/>
          <p:nvPr/>
        </p:nvSpPr>
        <p:spPr>
          <a:xfrm>
            <a:off x="1652175" y="986025"/>
            <a:ext cx="73407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rgbClr val="219451"/>
                </a:solidFill>
              </a:rPr>
              <a:t>у запиті ціни пропозицій відсутній аукціон</a:t>
            </a:r>
            <a:endParaRPr b="1" sz="20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219451"/>
                </a:solidFill>
              </a:rPr>
              <a:t>переможцем по завершенні етапу подання пропозицій визначається учасник з найнижчою ціною</a:t>
            </a:r>
            <a:endParaRPr b="1" sz="20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</p:txBody>
      </p:sp>
      <p:pic>
        <p:nvPicPr>
          <p:cNvPr id="596" name="Google Shape;596;p68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68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FF"/>
                </a:solidFill>
              </a:rPr>
              <a:t>...додатково</a:t>
            </a:r>
            <a:endParaRPr b="1" sz="2300">
              <a:solidFill>
                <a:srgbClr val="FFFFFF"/>
              </a:solidFill>
            </a:endParaRPr>
          </a:p>
        </p:txBody>
      </p:sp>
      <p:pic>
        <p:nvPicPr>
          <p:cNvPr id="598" name="Google Shape;59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5375" y="2091700"/>
            <a:ext cx="406800" cy="4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68"/>
          <p:cNvPicPr preferRelativeResize="0"/>
          <p:nvPr/>
        </p:nvPicPr>
        <p:blipFill rotWithShape="1">
          <a:blip r:embed="rId5">
            <a:alphaModFix/>
          </a:blip>
          <a:srcRect b="-8" l="19953" r="17259" t="11230"/>
          <a:stretch/>
        </p:blipFill>
        <p:spPr>
          <a:xfrm>
            <a:off x="1061250" y="1119687"/>
            <a:ext cx="590925" cy="332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0" name="Google Shape;600;p68"/>
          <p:cNvCxnSpPr/>
          <p:nvPr/>
        </p:nvCxnSpPr>
        <p:spPr>
          <a:xfrm>
            <a:off x="1082425" y="1025450"/>
            <a:ext cx="512700" cy="447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69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69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FF"/>
                </a:solidFill>
              </a:rPr>
              <a:t>На кваліфікації</a:t>
            </a:r>
            <a:endParaRPr b="1" sz="2300">
              <a:solidFill>
                <a:srgbClr val="FFFFFF"/>
              </a:solidFill>
            </a:endParaRPr>
          </a:p>
        </p:txBody>
      </p:sp>
      <p:pic>
        <p:nvPicPr>
          <p:cNvPr id="607" name="Google Shape;607;p69"/>
          <p:cNvPicPr preferRelativeResize="0"/>
          <p:nvPr/>
        </p:nvPicPr>
        <p:blipFill rotWithShape="1">
          <a:blip r:embed="rId4">
            <a:alphaModFix/>
          </a:blip>
          <a:srcRect b="21525" l="19748" r="18069" t="49589"/>
          <a:stretch/>
        </p:blipFill>
        <p:spPr>
          <a:xfrm>
            <a:off x="938850" y="3119705"/>
            <a:ext cx="6909950" cy="18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1675" y="1163125"/>
            <a:ext cx="315700" cy="320956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69"/>
          <p:cNvSpPr txBox="1"/>
          <p:nvPr/>
        </p:nvSpPr>
        <p:spPr>
          <a:xfrm>
            <a:off x="1313700" y="992400"/>
            <a:ext cx="77412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після завершення етапу подання пропозицій ви можете підтвердити вашу пропозицію або відмовитись від участі</a:t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при підтвердженні ви зможете укласти договір із замовником, </a:t>
            </a:r>
            <a:endParaRPr b="1" sz="17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19451"/>
                </a:solidFill>
              </a:rPr>
              <a:t>у випадку відмови - почнеться кваліфікація наступного учасника</a:t>
            </a:r>
            <a:endParaRPr b="1" sz="1700">
              <a:solidFill>
                <a:srgbClr val="219451"/>
              </a:solidFill>
            </a:endParaRPr>
          </a:p>
        </p:txBody>
      </p:sp>
      <p:pic>
        <p:nvPicPr>
          <p:cNvPr id="610" name="Google Shape;610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1675" y="1924125"/>
            <a:ext cx="315700" cy="320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70"/>
          <p:cNvSpPr txBox="1"/>
          <p:nvPr/>
        </p:nvSpPr>
        <p:spPr>
          <a:xfrm>
            <a:off x="2470178" y="481175"/>
            <a:ext cx="62577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Аналіз цін</a:t>
            </a:r>
            <a:endParaRPr b="1" sz="2400">
              <a:solidFill>
                <a:srgbClr val="069C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617" name="Google Shape;617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70"/>
          <p:cNvPicPr preferRelativeResize="0"/>
          <p:nvPr/>
        </p:nvPicPr>
        <p:blipFill rotWithShape="1">
          <a:blip r:embed="rId5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70"/>
          <p:cNvPicPr preferRelativeResize="0"/>
          <p:nvPr/>
        </p:nvPicPr>
        <p:blipFill rotWithShape="1">
          <a:blip r:embed="rId7">
            <a:alphaModFix/>
          </a:blip>
          <a:srcRect b="2887" l="13732" r="11427" t="26175"/>
          <a:stretch/>
        </p:blipFill>
        <p:spPr>
          <a:xfrm>
            <a:off x="960550" y="705475"/>
            <a:ext cx="7728202" cy="4120451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70"/>
          <p:cNvSpPr/>
          <p:nvPr/>
        </p:nvSpPr>
        <p:spPr>
          <a:xfrm>
            <a:off x="6688525" y="1530250"/>
            <a:ext cx="1130000" cy="298725"/>
          </a:xfrm>
          <a:custGeom>
            <a:rect b="b" l="l" r="r" t="t"/>
            <a:pathLst>
              <a:path extrusionOk="0" h="11949" w="45200">
                <a:moveTo>
                  <a:pt x="0" y="0"/>
                </a:moveTo>
                <a:lnTo>
                  <a:pt x="45200" y="0"/>
                </a:lnTo>
                <a:lnTo>
                  <a:pt x="45200" y="11949"/>
                </a:lnTo>
                <a:lnTo>
                  <a:pt x="0" y="11430"/>
                </a:lnTo>
                <a:close/>
              </a:path>
            </a:pathLst>
          </a:cu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05" y="2736915"/>
            <a:ext cx="279400" cy="19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1"/>
          <p:cNvSpPr txBox="1"/>
          <p:nvPr/>
        </p:nvSpPr>
        <p:spPr>
          <a:xfrm>
            <a:off x="3147250" y="518950"/>
            <a:ext cx="30345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219451"/>
                </a:solidFill>
              </a:rPr>
              <a:t>Аналіз цін</a:t>
            </a:r>
            <a:endParaRPr b="1" sz="2400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33333"/>
              </a:solidFill>
            </a:endParaRPr>
          </a:p>
        </p:txBody>
      </p:sp>
      <p:pic>
        <p:nvPicPr>
          <p:cNvPr id="628" name="Google Shape;62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52175" y="2810525"/>
            <a:ext cx="245745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71"/>
          <p:cNvPicPr preferRelativeResize="0"/>
          <p:nvPr/>
        </p:nvPicPr>
        <p:blipFill rotWithShape="1">
          <a:blip r:embed="rId5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71"/>
          <p:cNvPicPr preferRelativeResize="0"/>
          <p:nvPr/>
        </p:nvPicPr>
        <p:blipFill rotWithShape="1">
          <a:blip r:embed="rId7">
            <a:alphaModFix/>
          </a:blip>
          <a:srcRect b="38877" l="3938" r="0" t="4216"/>
          <a:stretch/>
        </p:blipFill>
        <p:spPr>
          <a:xfrm>
            <a:off x="944950" y="2339737"/>
            <a:ext cx="7949050" cy="264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84925" y="1124777"/>
            <a:ext cx="280050" cy="2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71"/>
          <p:cNvSpPr txBox="1"/>
          <p:nvPr/>
        </p:nvSpPr>
        <p:spPr>
          <a:xfrm>
            <a:off x="1464975" y="582925"/>
            <a:ext cx="7394700" cy="13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19451"/>
                </a:solidFill>
              </a:rPr>
              <a:t>пропонуйте найбільш привабливі пропозиції для замовників</a:t>
            </a:r>
            <a:endParaRPr b="1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19451"/>
                </a:solidFill>
              </a:rPr>
              <a:t>ціни всіх учасників по всім товарам у Прозорро маркет</a:t>
            </a:r>
            <a:endParaRPr b="1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219451"/>
                </a:solidFill>
              </a:rPr>
              <a:t>інформація оновлюється кожні 4 години</a:t>
            </a:r>
            <a:endParaRPr b="1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1945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1945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19451"/>
              </a:solidFill>
            </a:endParaRPr>
          </a:p>
        </p:txBody>
      </p:sp>
      <p:pic>
        <p:nvPicPr>
          <p:cNvPr id="634" name="Google Shape;634;p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84925" y="1538425"/>
            <a:ext cx="280050" cy="28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84925" y="725875"/>
            <a:ext cx="280050" cy="2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72"/>
          <p:cNvSpPr txBox="1"/>
          <p:nvPr>
            <p:ph type="title"/>
          </p:nvPr>
        </p:nvSpPr>
        <p:spPr>
          <a:xfrm>
            <a:off x="1114525" y="0"/>
            <a:ext cx="77664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22B14C"/>
                </a:solidFill>
              </a:rPr>
              <a:t>ZAKUPKI</a:t>
            </a:r>
            <a:r>
              <a:rPr b="1" lang="ru" sz="2400">
                <a:solidFill>
                  <a:srgbClr val="069C94"/>
                </a:solidFill>
              </a:rPr>
              <a:t>.</a:t>
            </a:r>
            <a:r>
              <a:rPr b="1" lang="ru" sz="2400">
                <a:solidFill>
                  <a:srgbClr val="434343"/>
                </a:solidFill>
              </a:rPr>
              <a:t>EDUCATION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642" name="Google Shape;642;p72"/>
          <p:cNvPicPr preferRelativeResize="0"/>
          <p:nvPr/>
        </p:nvPicPr>
        <p:blipFill rotWithShape="1">
          <a:blip r:embed="rId4">
            <a:alphaModFix/>
          </a:blip>
          <a:srcRect b="-2790" l="13861" r="-4400" t="8823"/>
          <a:stretch/>
        </p:blipFill>
        <p:spPr>
          <a:xfrm>
            <a:off x="504175" y="1094850"/>
            <a:ext cx="7766400" cy="372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73"/>
          <p:cNvSpPr txBox="1"/>
          <p:nvPr>
            <p:ph type="title"/>
          </p:nvPr>
        </p:nvSpPr>
        <p:spPr>
          <a:xfrm>
            <a:off x="891225" y="43400"/>
            <a:ext cx="7766400" cy="3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ru" sz="2400">
                <a:solidFill>
                  <a:srgbClr val="22B14C"/>
                </a:solidFill>
              </a:rPr>
              <a:t>ZAKUPKI</a:t>
            </a:r>
            <a:r>
              <a:rPr b="1" lang="ru" sz="2400">
                <a:solidFill>
                  <a:srgbClr val="069C94"/>
                </a:solidFill>
              </a:rPr>
              <a:t>.</a:t>
            </a:r>
            <a:r>
              <a:rPr b="1" lang="ru" sz="2400">
                <a:solidFill>
                  <a:srgbClr val="434343"/>
                </a:solidFill>
              </a:rPr>
              <a:t>EDUCATION</a:t>
            </a:r>
            <a:endParaRPr b="1" sz="2400">
              <a:solidFill>
                <a:srgbClr val="434343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649" name="Google Shape;649;p73"/>
          <p:cNvPicPr preferRelativeResize="0"/>
          <p:nvPr/>
        </p:nvPicPr>
        <p:blipFill rotWithShape="1">
          <a:blip r:embed="rId4">
            <a:alphaModFix/>
          </a:blip>
          <a:srcRect b="21499" l="20051" r="19805" t="14475"/>
          <a:stretch/>
        </p:blipFill>
        <p:spPr>
          <a:xfrm>
            <a:off x="533450" y="695725"/>
            <a:ext cx="7134173" cy="4271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0" name="Google Shape;650;p73"/>
          <p:cNvCxnSpPr/>
          <p:nvPr/>
        </p:nvCxnSpPr>
        <p:spPr>
          <a:xfrm>
            <a:off x="8681150" y="545275"/>
            <a:ext cx="18900" cy="41994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/>
        </p:nvSpPr>
        <p:spPr>
          <a:xfrm>
            <a:off x="1024800" y="0"/>
            <a:ext cx="7824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45818E"/>
                </a:solidFill>
              </a:rPr>
              <a:t>Реєстрація на майданчику Zakupki.Prom.ua</a:t>
            </a:r>
            <a:endParaRPr b="1" sz="2200">
              <a:solidFill>
                <a:srgbClr val="45818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13100" y="453800"/>
            <a:ext cx="6250550" cy="463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9"/>
          <p:cNvCxnSpPr/>
          <p:nvPr/>
        </p:nvCxnSpPr>
        <p:spPr>
          <a:xfrm rot="10800000">
            <a:off x="2604225" y="561600"/>
            <a:ext cx="301200" cy="8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74"/>
          <p:cNvSpPr txBox="1"/>
          <p:nvPr>
            <p:ph type="title"/>
          </p:nvPr>
        </p:nvSpPr>
        <p:spPr>
          <a:xfrm>
            <a:off x="891225" y="43400"/>
            <a:ext cx="7766400" cy="3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ru" sz="2400">
                <a:solidFill>
                  <a:srgbClr val="22B14C"/>
                </a:solidFill>
              </a:rPr>
              <a:t>ZAKUPKI</a:t>
            </a:r>
            <a:r>
              <a:rPr b="1" lang="ru" sz="2400">
                <a:solidFill>
                  <a:srgbClr val="069C94"/>
                </a:solidFill>
              </a:rPr>
              <a:t>.</a:t>
            </a:r>
            <a:r>
              <a:rPr b="1" lang="ru" sz="2400">
                <a:solidFill>
                  <a:srgbClr val="434343"/>
                </a:solidFill>
              </a:rPr>
              <a:t>EDUCATION</a:t>
            </a:r>
            <a:endParaRPr b="1" sz="2400">
              <a:solidFill>
                <a:srgbClr val="434343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cxnSp>
        <p:nvCxnSpPr>
          <p:cNvPr id="657" name="Google Shape;657;p74"/>
          <p:cNvCxnSpPr/>
          <p:nvPr/>
        </p:nvCxnSpPr>
        <p:spPr>
          <a:xfrm>
            <a:off x="8681150" y="545275"/>
            <a:ext cx="18900" cy="41994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58" name="Google Shape;658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013" y="672950"/>
            <a:ext cx="7049921" cy="44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75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5"/>
          <p:cNvSpPr txBox="1"/>
          <p:nvPr>
            <p:ph type="title"/>
          </p:nvPr>
        </p:nvSpPr>
        <p:spPr>
          <a:xfrm>
            <a:off x="922050" y="-208600"/>
            <a:ext cx="77415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69C94"/>
                </a:solidFill>
              </a:rPr>
              <a:t>Підтримка</a:t>
            </a:r>
            <a:endParaRPr b="1" sz="2400">
              <a:solidFill>
                <a:srgbClr val="069C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400">
              <a:solidFill>
                <a:srgbClr val="069C94"/>
              </a:solidFill>
            </a:endParaRPr>
          </a:p>
        </p:txBody>
      </p:sp>
      <p:pic>
        <p:nvPicPr>
          <p:cNvPr id="666" name="Google Shape;666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3950" y="452450"/>
            <a:ext cx="6016100" cy="45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76"/>
          <p:cNvPicPr preferRelativeResize="0"/>
          <p:nvPr/>
        </p:nvPicPr>
        <p:blipFill rotWithShape="1">
          <a:blip r:embed="rId4">
            <a:alphaModFix/>
          </a:blip>
          <a:srcRect b="-9845" l="-4244" r="-32236" t="-11705"/>
          <a:stretch/>
        </p:blipFill>
        <p:spPr>
          <a:xfrm>
            <a:off x="177725" y="219675"/>
            <a:ext cx="4571998" cy="9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76"/>
          <p:cNvSpPr txBox="1"/>
          <p:nvPr/>
        </p:nvSpPr>
        <p:spPr>
          <a:xfrm>
            <a:off x="3492125" y="1795300"/>
            <a:ext cx="4363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76"/>
          <p:cNvSpPr txBox="1"/>
          <p:nvPr/>
        </p:nvSpPr>
        <p:spPr>
          <a:xfrm>
            <a:off x="1058525" y="3526775"/>
            <a:ext cx="3691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lt1"/>
                </a:solidFill>
              </a:rPr>
              <a:t>Дякуємо за увагу!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675" name="Google Shape;675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2525" y="0"/>
            <a:ext cx="3921175" cy="352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 txBox="1"/>
          <p:nvPr/>
        </p:nvSpPr>
        <p:spPr>
          <a:xfrm>
            <a:off x="1024800" y="244875"/>
            <a:ext cx="7824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/>
          <p:nvPr/>
        </p:nvSpPr>
        <p:spPr>
          <a:xfrm>
            <a:off x="1730425" y="68925"/>
            <a:ext cx="69870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rgbClr val="45818E"/>
                </a:solidFill>
              </a:rPr>
              <a:t>Реєстрація на майданчику Zakupki.Prom.ua</a:t>
            </a:r>
            <a:endParaRPr b="1" sz="2200">
              <a:solidFill>
                <a:srgbClr val="45818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4E13"/>
              </a:solidFill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7">
            <a:alphaModFix/>
          </a:blip>
          <a:srcRect b="0" l="0" r="0" t="18307"/>
          <a:stretch/>
        </p:blipFill>
        <p:spPr>
          <a:xfrm>
            <a:off x="984475" y="610375"/>
            <a:ext cx="6415950" cy="455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1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-5400000">
            <a:off x="-2273875" y="2254837"/>
            <a:ext cx="5181575" cy="6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732862" y="1912625"/>
            <a:ext cx="2197050" cy="1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 txBox="1"/>
          <p:nvPr/>
        </p:nvSpPr>
        <p:spPr>
          <a:xfrm>
            <a:off x="1024800" y="244875"/>
            <a:ext cx="78240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69C94"/>
              </a:solidFill>
            </a:endParaRPr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321" y="4156171"/>
            <a:ext cx="749100" cy="7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825" y="2561475"/>
            <a:ext cx="749100" cy="74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7125" y="25000"/>
            <a:ext cx="6641200" cy="509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31"/>
          <p:cNvCxnSpPr/>
          <p:nvPr/>
        </p:nvCxnSpPr>
        <p:spPr>
          <a:xfrm flipH="1">
            <a:off x="1469550" y="3865775"/>
            <a:ext cx="402300" cy="12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31"/>
          <p:cNvCxnSpPr/>
          <p:nvPr/>
        </p:nvCxnSpPr>
        <p:spPr>
          <a:xfrm rot="10800000">
            <a:off x="1530025" y="4175075"/>
            <a:ext cx="887100" cy="8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31"/>
          <p:cNvCxnSpPr/>
          <p:nvPr/>
        </p:nvCxnSpPr>
        <p:spPr>
          <a:xfrm rot="10800000">
            <a:off x="1521925" y="4500600"/>
            <a:ext cx="2229900" cy="8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/>
        </p:nvSpPr>
        <p:spPr>
          <a:xfrm>
            <a:off x="501350" y="0"/>
            <a:ext cx="874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219451"/>
              </a:solidFill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FF"/>
                </a:solidFill>
              </a:rPr>
              <a:t>						Вкладка Prozorro Market</a:t>
            </a:r>
            <a:endParaRPr b="1" sz="23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4">
            <a:alphaModFix/>
          </a:blip>
          <a:srcRect b="16620" l="27811" r="24978" t="24085"/>
          <a:stretch/>
        </p:blipFill>
        <p:spPr>
          <a:xfrm>
            <a:off x="0" y="619500"/>
            <a:ext cx="6382973" cy="4509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32"/>
          <p:cNvCxnSpPr>
            <a:stCxn id="193" idx="1"/>
          </p:cNvCxnSpPr>
          <p:nvPr/>
        </p:nvCxnSpPr>
        <p:spPr>
          <a:xfrm rot="10800000">
            <a:off x="5722450" y="1061225"/>
            <a:ext cx="853500" cy="3660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3" name="Google Shape;193;p32"/>
          <p:cNvSpPr/>
          <p:nvPr/>
        </p:nvSpPr>
        <p:spPr>
          <a:xfrm>
            <a:off x="6575950" y="1110275"/>
            <a:ext cx="2417400" cy="63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219451"/>
                </a:solidFill>
              </a:rPr>
              <a:t>всі товари каталогу, поділені на категорії</a:t>
            </a:r>
            <a:endParaRPr b="1" i="1" sz="1600">
              <a:solidFill>
                <a:srgbClr val="1188A6"/>
              </a:solidFill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7459200" y="804025"/>
            <a:ext cx="25458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219451"/>
              </a:solidFill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4141525" y="972300"/>
            <a:ext cx="1491600" cy="138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 rotWithShape="1">
          <a:blip r:embed="rId5">
            <a:alphaModFix/>
          </a:blip>
          <a:srcRect b="8546" l="24470" r="23949" t="8555"/>
          <a:stretch/>
        </p:blipFill>
        <p:spPr>
          <a:xfrm>
            <a:off x="7380225" y="2913600"/>
            <a:ext cx="1378562" cy="22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/>
          <p:nvPr/>
        </p:nvSpPr>
        <p:spPr>
          <a:xfrm>
            <a:off x="1525500" y="1469675"/>
            <a:ext cx="2029800" cy="27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219451"/>
                </a:solidFill>
              </a:rPr>
              <a:t>імпорт пропозицій</a:t>
            </a:r>
            <a:endParaRPr b="1" i="1" sz="1500">
              <a:solidFill>
                <a:srgbClr val="1188A6"/>
              </a:solidFill>
            </a:endParaRPr>
          </a:p>
        </p:txBody>
      </p:sp>
      <p:cxnSp>
        <p:nvCxnSpPr>
          <p:cNvPr id="198" name="Google Shape;198;p32"/>
          <p:cNvCxnSpPr>
            <a:stCxn id="197" idx="3"/>
          </p:cNvCxnSpPr>
          <p:nvPr/>
        </p:nvCxnSpPr>
        <p:spPr>
          <a:xfrm>
            <a:off x="3555300" y="1606925"/>
            <a:ext cx="556500" cy="3453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" name="Google Shape;199;p32"/>
          <p:cNvSpPr/>
          <p:nvPr/>
        </p:nvSpPr>
        <p:spPr>
          <a:xfrm>
            <a:off x="1201300" y="2089675"/>
            <a:ext cx="2417400" cy="27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219451"/>
                </a:solidFill>
              </a:rPr>
              <a:t>оновлення пропозицій</a:t>
            </a:r>
            <a:endParaRPr b="1" i="1" sz="1500">
              <a:solidFill>
                <a:srgbClr val="1188A6"/>
              </a:solidFill>
            </a:endParaRPr>
          </a:p>
        </p:txBody>
      </p:sp>
      <p:cxnSp>
        <p:nvCxnSpPr>
          <p:cNvPr id="200" name="Google Shape;200;p32"/>
          <p:cNvCxnSpPr>
            <a:stCxn id="199" idx="3"/>
          </p:cNvCxnSpPr>
          <p:nvPr/>
        </p:nvCxnSpPr>
        <p:spPr>
          <a:xfrm flipH="1" rot="10800000">
            <a:off x="3618700" y="2182225"/>
            <a:ext cx="426300" cy="447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/>
        </p:nvSpPr>
        <p:spPr>
          <a:xfrm>
            <a:off x="501350" y="0"/>
            <a:ext cx="8748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219451"/>
              </a:solidFill>
            </a:endParaRPr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78199" l="0" r="0" t="0"/>
          <a:stretch/>
        </p:blipFill>
        <p:spPr>
          <a:xfrm rot="1">
            <a:off x="0" y="2"/>
            <a:ext cx="9143999" cy="63384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0" y="0"/>
            <a:ext cx="9171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FFFF"/>
                </a:solidFill>
              </a:rPr>
              <a:t>						Вкладка Prozorro Market</a:t>
            </a:r>
            <a:endParaRPr b="1" sz="23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</a:endParaRPr>
          </a:p>
        </p:txBody>
      </p:sp>
      <p:pic>
        <p:nvPicPr>
          <p:cNvPr id="208" name="Google Shape;208;p33"/>
          <p:cNvPicPr preferRelativeResize="0"/>
          <p:nvPr/>
        </p:nvPicPr>
        <p:blipFill rotWithShape="1">
          <a:blip r:embed="rId4">
            <a:alphaModFix/>
          </a:blip>
          <a:srcRect b="8546" l="24470" r="23949" t="8555"/>
          <a:stretch/>
        </p:blipFill>
        <p:spPr>
          <a:xfrm>
            <a:off x="7746450" y="3125200"/>
            <a:ext cx="1246900" cy="20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 rotWithShape="1">
          <a:blip r:embed="rId5">
            <a:alphaModFix/>
          </a:blip>
          <a:srcRect b="20192" l="27557" r="24540" t="24040"/>
          <a:stretch/>
        </p:blipFill>
        <p:spPr>
          <a:xfrm>
            <a:off x="0" y="633850"/>
            <a:ext cx="6575774" cy="43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/>
          <p:nvPr/>
        </p:nvSpPr>
        <p:spPr>
          <a:xfrm>
            <a:off x="1395100" y="2934575"/>
            <a:ext cx="2029800" cy="51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219451"/>
                </a:solidFill>
              </a:rPr>
              <a:t>категорії, у які ви вже кваліфіковані</a:t>
            </a:r>
            <a:endParaRPr b="1" i="1" sz="1500">
              <a:solidFill>
                <a:srgbClr val="1188A6"/>
              </a:solidFill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2568575" y="2148700"/>
            <a:ext cx="2417400" cy="542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219451"/>
                </a:solidFill>
              </a:rPr>
              <a:t>товари, до яких вами додані пропозиції</a:t>
            </a:r>
            <a:endParaRPr b="1" i="1" sz="1500">
              <a:solidFill>
                <a:srgbClr val="1188A6"/>
              </a:solidFill>
            </a:endParaRPr>
          </a:p>
        </p:txBody>
      </p:sp>
      <p:cxnSp>
        <p:nvCxnSpPr>
          <p:cNvPr id="212" name="Google Shape;212;p33"/>
          <p:cNvCxnSpPr>
            <a:stCxn id="210" idx="1"/>
          </p:cNvCxnSpPr>
          <p:nvPr/>
        </p:nvCxnSpPr>
        <p:spPr>
          <a:xfrm rot="10800000">
            <a:off x="765100" y="1985525"/>
            <a:ext cx="630000" cy="12069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33"/>
          <p:cNvCxnSpPr/>
          <p:nvPr/>
        </p:nvCxnSpPr>
        <p:spPr>
          <a:xfrm rot="10800000">
            <a:off x="1709075" y="1831225"/>
            <a:ext cx="859500" cy="5046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33"/>
          <p:cNvSpPr/>
          <p:nvPr/>
        </p:nvSpPr>
        <p:spPr>
          <a:xfrm>
            <a:off x="4256400" y="1170350"/>
            <a:ext cx="1578900" cy="214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5" name="Google Shape;215;p33"/>
          <p:cNvCxnSpPr/>
          <p:nvPr/>
        </p:nvCxnSpPr>
        <p:spPr>
          <a:xfrm rot="10800000">
            <a:off x="5924950" y="1481200"/>
            <a:ext cx="801600" cy="667500"/>
          </a:xfrm>
          <a:prstGeom prst="straightConnector1">
            <a:avLst/>
          </a:prstGeom>
          <a:noFill/>
          <a:ln cap="flat" cmpd="sng" w="38100">
            <a:solidFill>
              <a:srgbClr val="21945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" name="Google Shape;216;p33"/>
          <p:cNvSpPr/>
          <p:nvPr/>
        </p:nvSpPr>
        <p:spPr>
          <a:xfrm>
            <a:off x="6726600" y="2057200"/>
            <a:ext cx="2417400" cy="633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4299B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219451"/>
                </a:solidFill>
              </a:rPr>
              <a:t>ваші пропозиції та відкриті категорії</a:t>
            </a:r>
            <a:endParaRPr b="1" i="1" sz="1600">
              <a:solidFill>
                <a:srgbClr val="1188A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