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  <p:sldMasterId id="2147483660" r:id="rId2"/>
  </p:sldMasterIdLst>
  <p:notesMasterIdLst>
    <p:notesMasterId r:id="rId46"/>
  </p:notesMasterIdLst>
  <p:handoutMasterIdLst>
    <p:handoutMasterId r:id="rId47"/>
  </p:handoutMasterIdLst>
  <p:sldIdLst>
    <p:sldId id="773" r:id="rId3"/>
    <p:sldId id="1139" r:id="rId4"/>
    <p:sldId id="1455" r:id="rId5"/>
    <p:sldId id="1443" r:id="rId6"/>
    <p:sldId id="1451" r:id="rId7"/>
    <p:sldId id="1399" r:id="rId8"/>
    <p:sldId id="1445" r:id="rId9"/>
    <p:sldId id="1446" r:id="rId10"/>
    <p:sldId id="1448" r:id="rId11"/>
    <p:sldId id="1444" r:id="rId12"/>
    <p:sldId id="1449" r:id="rId13"/>
    <p:sldId id="1452" r:id="rId14"/>
    <p:sldId id="1450" r:id="rId15"/>
    <p:sldId id="1442" r:id="rId16"/>
    <p:sldId id="1416" r:id="rId17"/>
    <p:sldId id="1409" r:id="rId18"/>
    <p:sldId id="1418" r:id="rId19"/>
    <p:sldId id="1400" r:id="rId20"/>
    <p:sldId id="1417" r:id="rId21"/>
    <p:sldId id="1421" r:id="rId22"/>
    <p:sldId id="1422" r:id="rId23"/>
    <p:sldId id="1456" r:id="rId24"/>
    <p:sldId id="1457" r:id="rId25"/>
    <p:sldId id="1458" r:id="rId26"/>
    <p:sldId id="1423" r:id="rId27"/>
    <p:sldId id="1419" r:id="rId28"/>
    <p:sldId id="1426" r:id="rId29"/>
    <p:sldId id="1427" r:id="rId30"/>
    <p:sldId id="1428" r:id="rId31"/>
    <p:sldId id="1453" r:id="rId32"/>
    <p:sldId id="1429" r:id="rId33"/>
    <p:sldId id="1454" r:id="rId34"/>
    <p:sldId id="1430" r:id="rId35"/>
    <p:sldId id="1459" r:id="rId36"/>
    <p:sldId id="1460" r:id="rId37"/>
    <p:sldId id="1462" r:id="rId38"/>
    <p:sldId id="1461" r:id="rId39"/>
    <p:sldId id="1463" r:id="rId40"/>
    <p:sldId id="1464" r:id="rId41"/>
    <p:sldId id="1465" r:id="rId42"/>
    <p:sldId id="1466" r:id="rId43"/>
    <p:sldId id="1440" r:id="rId44"/>
    <p:sldId id="276" r:id="rId45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C689EAB-DF8B-4E61-AB39-23368FB531A0}">
          <p14:sldIdLst>
            <p14:sldId id="773"/>
            <p14:sldId id="1139"/>
            <p14:sldId id="1455"/>
            <p14:sldId id="1443"/>
            <p14:sldId id="1451"/>
            <p14:sldId id="1399"/>
            <p14:sldId id="1445"/>
            <p14:sldId id="1446"/>
            <p14:sldId id="1448"/>
            <p14:sldId id="1444"/>
            <p14:sldId id="1449"/>
            <p14:sldId id="1452"/>
            <p14:sldId id="1450"/>
            <p14:sldId id="1442"/>
            <p14:sldId id="1416"/>
            <p14:sldId id="1409"/>
            <p14:sldId id="1418"/>
            <p14:sldId id="1400"/>
            <p14:sldId id="1417"/>
            <p14:sldId id="1421"/>
            <p14:sldId id="1422"/>
            <p14:sldId id="1456"/>
            <p14:sldId id="1457"/>
            <p14:sldId id="1458"/>
            <p14:sldId id="1423"/>
            <p14:sldId id="1419"/>
            <p14:sldId id="1426"/>
            <p14:sldId id="1427"/>
            <p14:sldId id="1428"/>
            <p14:sldId id="1453"/>
            <p14:sldId id="1429"/>
            <p14:sldId id="1454"/>
            <p14:sldId id="1430"/>
            <p14:sldId id="1459"/>
            <p14:sldId id="1460"/>
            <p14:sldId id="1462"/>
            <p14:sldId id="1461"/>
            <p14:sldId id="1463"/>
            <p14:sldId id="1464"/>
            <p14:sldId id="1465"/>
            <p14:sldId id="1466"/>
            <p14:sldId id="1440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37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.hp" initials="n" lastIdx="3" clrIdx="0"/>
  <p:cmAuthor id="2" name="Пользователь Windows" initials="ПW" lastIdx="1" clrIdx="1"/>
  <p:cmAuthor id="3" name="User" initials="U" lastIdx="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1959" autoAdjust="0"/>
  </p:normalViewPr>
  <p:slideViewPr>
    <p:cSldViewPr>
      <p:cViewPr varScale="1">
        <p:scale>
          <a:sx n="79" d="100"/>
          <a:sy n="79" d="100"/>
        </p:scale>
        <p:origin x="840" y="96"/>
      </p:cViewPr>
      <p:guideLst>
        <p:guide orient="horz" pos="2237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650" cy="4952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945" y="0"/>
            <a:ext cx="2919734" cy="4952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19ED1-ACC8-4B58-A07D-E6AF24D0FDC1}" type="datetimeFigureOut">
              <a:rPr lang="uk-UA" smtClean="0"/>
              <a:t>20.05.2021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20"/>
            <a:ext cx="2918650" cy="495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945" y="9371020"/>
            <a:ext cx="2919734" cy="495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C14DF-EFB7-4455-B28F-BBEBDA27D2C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2867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3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9AAB5-29DE-4AAF-8E66-5658C57B0705}" type="datetimeFigureOut">
              <a:rPr lang="uk-UA" smtClean="0"/>
              <a:t>20.05.2021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018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1" cy="493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1" cy="493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AF31A-599C-4353-952C-E99199E2E86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4:notes"/>
          <p:cNvSpPr txBox="1">
            <a:spLocks noGrp="1"/>
          </p:cNvSpPr>
          <p:nvPr>
            <p:ph type="body" idx="1"/>
          </p:nvPr>
        </p:nvSpPr>
        <p:spPr>
          <a:xfrm>
            <a:off x="468198" y="6445774"/>
            <a:ext cx="3745583" cy="527381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76400" y="1674813"/>
            <a:ext cx="8034338" cy="4519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4:notes"/>
          <p:cNvSpPr txBox="1">
            <a:spLocks noGrp="1"/>
          </p:cNvSpPr>
          <p:nvPr>
            <p:ph type="body" idx="1"/>
          </p:nvPr>
        </p:nvSpPr>
        <p:spPr>
          <a:xfrm>
            <a:off x="468198" y="6445774"/>
            <a:ext cx="3745583" cy="527381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76400" y="1674813"/>
            <a:ext cx="8034338" cy="4519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9206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4:notes"/>
          <p:cNvSpPr txBox="1">
            <a:spLocks noGrp="1"/>
          </p:cNvSpPr>
          <p:nvPr>
            <p:ph type="body" idx="1"/>
          </p:nvPr>
        </p:nvSpPr>
        <p:spPr>
          <a:xfrm>
            <a:off x="468198" y="6445774"/>
            <a:ext cx="3745583" cy="527381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76400" y="1674813"/>
            <a:ext cx="8034338" cy="4519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4293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4:notes"/>
          <p:cNvSpPr txBox="1">
            <a:spLocks noGrp="1"/>
          </p:cNvSpPr>
          <p:nvPr>
            <p:ph type="body" idx="1"/>
          </p:nvPr>
        </p:nvSpPr>
        <p:spPr>
          <a:xfrm>
            <a:off x="468198" y="6445774"/>
            <a:ext cx="3745583" cy="527381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76400" y="1674813"/>
            <a:ext cx="8034338" cy="4519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05488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4:notes"/>
          <p:cNvSpPr txBox="1">
            <a:spLocks noGrp="1"/>
          </p:cNvSpPr>
          <p:nvPr>
            <p:ph type="body" idx="1"/>
          </p:nvPr>
        </p:nvSpPr>
        <p:spPr>
          <a:xfrm>
            <a:off x="468198" y="6445774"/>
            <a:ext cx="3745583" cy="527381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76400" y="1674813"/>
            <a:ext cx="8034338" cy="4519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4032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4:notes"/>
          <p:cNvSpPr txBox="1">
            <a:spLocks noGrp="1"/>
          </p:cNvSpPr>
          <p:nvPr>
            <p:ph type="body" idx="1"/>
          </p:nvPr>
        </p:nvSpPr>
        <p:spPr>
          <a:xfrm>
            <a:off x="468198" y="6445774"/>
            <a:ext cx="3745583" cy="527381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76400" y="1674813"/>
            <a:ext cx="8034338" cy="4519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94780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4:notes"/>
          <p:cNvSpPr txBox="1">
            <a:spLocks noGrp="1"/>
          </p:cNvSpPr>
          <p:nvPr>
            <p:ph type="body" idx="1"/>
          </p:nvPr>
        </p:nvSpPr>
        <p:spPr>
          <a:xfrm>
            <a:off x="468198" y="6445774"/>
            <a:ext cx="3745583" cy="527381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76400" y="1674813"/>
            <a:ext cx="8034338" cy="4519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934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4:notes"/>
          <p:cNvSpPr txBox="1">
            <a:spLocks noGrp="1"/>
          </p:cNvSpPr>
          <p:nvPr>
            <p:ph type="body" idx="1"/>
          </p:nvPr>
        </p:nvSpPr>
        <p:spPr>
          <a:xfrm>
            <a:off x="468198" y="6445774"/>
            <a:ext cx="3745583" cy="527381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76400" y="1674813"/>
            <a:ext cx="8034338" cy="4519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91915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4:notes"/>
          <p:cNvSpPr txBox="1">
            <a:spLocks noGrp="1"/>
          </p:cNvSpPr>
          <p:nvPr>
            <p:ph type="body" idx="1"/>
          </p:nvPr>
        </p:nvSpPr>
        <p:spPr>
          <a:xfrm>
            <a:off x="468198" y="6445774"/>
            <a:ext cx="3745583" cy="527381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76400" y="1674813"/>
            <a:ext cx="8034338" cy="4519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68309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4:notes"/>
          <p:cNvSpPr txBox="1">
            <a:spLocks noGrp="1"/>
          </p:cNvSpPr>
          <p:nvPr>
            <p:ph type="body" idx="1"/>
          </p:nvPr>
        </p:nvSpPr>
        <p:spPr>
          <a:xfrm>
            <a:off x="468198" y="6445774"/>
            <a:ext cx="3745583" cy="527381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76400" y="1674813"/>
            <a:ext cx="8034338" cy="4519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23179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4:notes"/>
          <p:cNvSpPr txBox="1">
            <a:spLocks noGrp="1"/>
          </p:cNvSpPr>
          <p:nvPr>
            <p:ph type="body" idx="1"/>
          </p:nvPr>
        </p:nvSpPr>
        <p:spPr>
          <a:xfrm>
            <a:off x="468198" y="6445774"/>
            <a:ext cx="3745583" cy="527381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76400" y="1674813"/>
            <a:ext cx="8034338" cy="4519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1674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4:notes"/>
          <p:cNvSpPr txBox="1">
            <a:spLocks noGrp="1"/>
          </p:cNvSpPr>
          <p:nvPr>
            <p:ph type="body" idx="1"/>
          </p:nvPr>
        </p:nvSpPr>
        <p:spPr>
          <a:xfrm>
            <a:off x="468198" y="6445774"/>
            <a:ext cx="3745583" cy="527381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76400" y="1674813"/>
            <a:ext cx="8034338" cy="4519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26772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4:notes"/>
          <p:cNvSpPr txBox="1">
            <a:spLocks noGrp="1"/>
          </p:cNvSpPr>
          <p:nvPr>
            <p:ph type="body" idx="1"/>
          </p:nvPr>
        </p:nvSpPr>
        <p:spPr>
          <a:xfrm>
            <a:off x="468198" y="6445774"/>
            <a:ext cx="3745583" cy="527381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76400" y="1674813"/>
            <a:ext cx="8034338" cy="4519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1202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4:notes"/>
          <p:cNvSpPr txBox="1">
            <a:spLocks noGrp="1"/>
          </p:cNvSpPr>
          <p:nvPr>
            <p:ph type="body" idx="1"/>
          </p:nvPr>
        </p:nvSpPr>
        <p:spPr>
          <a:xfrm>
            <a:off x="468198" y="6445774"/>
            <a:ext cx="3745583" cy="527381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76400" y="1674813"/>
            <a:ext cx="8034338" cy="4519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10577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4:notes"/>
          <p:cNvSpPr txBox="1">
            <a:spLocks noGrp="1"/>
          </p:cNvSpPr>
          <p:nvPr>
            <p:ph type="body" idx="1"/>
          </p:nvPr>
        </p:nvSpPr>
        <p:spPr>
          <a:xfrm>
            <a:off x="468198" y="6445774"/>
            <a:ext cx="3745583" cy="527381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76400" y="1674813"/>
            <a:ext cx="8034338" cy="4519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19946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4:notes"/>
          <p:cNvSpPr txBox="1">
            <a:spLocks noGrp="1"/>
          </p:cNvSpPr>
          <p:nvPr>
            <p:ph type="body" idx="1"/>
          </p:nvPr>
        </p:nvSpPr>
        <p:spPr>
          <a:xfrm>
            <a:off x="468198" y="6445774"/>
            <a:ext cx="3745583" cy="527381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76400" y="1674813"/>
            <a:ext cx="8034338" cy="4519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52658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4:notes"/>
          <p:cNvSpPr txBox="1">
            <a:spLocks noGrp="1"/>
          </p:cNvSpPr>
          <p:nvPr>
            <p:ph type="body" idx="1"/>
          </p:nvPr>
        </p:nvSpPr>
        <p:spPr>
          <a:xfrm>
            <a:off x="468198" y="6445774"/>
            <a:ext cx="3745583" cy="527381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76400" y="1674813"/>
            <a:ext cx="8034338" cy="4519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13051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4:notes"/>
          <p:cNvSpPr txBox="1">
            <a:spLocks noGrp="1"/>
          </p:cNvSpPr>
          <p:nvPr>
            <p:ph type="body" idx="1"/>
          </p:nvPr>
        </p:nvSpPr>
        <p:spPr>
          <a:xfrm>
            <a:off x="468198" y="6445774"/>
            <a:ext cx="3745583" cy="527381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76400" y="1674813"/>
            <a:ext cx="8034338" cy="4519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41757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4:notes"/>
          <p:cNvSpPr txBox="1">
            <a:spLocks noGrp="1"/>
          </p:cNvSpPr>
          <p:nvPr>
            <p:ph type="body" idx="1"/>
          </p:nvPr>
        </p:nvSpPr>
        <p:spPr>
          <a:xfrm>
            <a:off x="468198" y="6445774"/>
            <a:ext cx="3745583" cy="527381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76400" y="1674813"/>
            <a:ext cx="8034338" cy="4519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22661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4:notes"/>
          <p:cNvSpPr txBox="1">
            <a:spLocks noGrp="1"/>
          </p:cNvSpPr>
          <p:nvPr>
            <p:ph type="body" idx="1"/>
          </p:nvPr>
        </p:nvSpPr>
        <p:spPr>
          <a:xfrm>
            <a:off x="468198" y="6445774"/>
            <a:ext cx="3745583" cy="527381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76400" y="1674813"/>
            <a:ext cx="8034338" cy="4519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02839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4:notes"/>
          <p:cNvSpPr txBox="1">
            <a:spLocks noGrp="1"/>
          </p:cNvSpPr>
          <p:nvPr>
            <p:ph type="body" idx="1"/>
          </p:nvPr>
        </p:nvSpPr>
        <p:spPr>
          <a:xfrm>
            <a:off x="468198" y="6445774"/>
            <a:ext cx="3745583" cy="527381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76400" y="1674813"/>
            <a:ext cx="8034338" cy="4519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6717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4:notes"/>
          <p:cNvSpPr txBox="1">
            <a:spLocks noGrp="1"/>
          </p:cNvSpPr>
          <p:nvPr>
            <p:ph type="body" idx="1"/>
          </p:nvPr>
        </p:nvSpPr>
        <p:spPr>
          <a:xfrm>
            <a:off x="468198" y="6445774"/>
            <a:ext cx="3745583" cy="527381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76400" y="1674813"/>
            <a:ext cx="8034338" cy="4519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1762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4:notes"/>
          <p:cNvSpPr txBox="1">
            <a:spLocks noGrp="1"/>
          </p:cNvSpPr>
          <p:nvPr>
            <p:ph type="body" idx="1"/>
          </p:nvPr>
        </p:nvSpPr>
        <p:spPr>
          <a:xfrm>
            <a:off x="468198" y="6445774"/>
            <a:ext cx="3745583" cy="527381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76400" y="1674813"/>
            <a:ext cx="8034338" cy="4519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42413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4:notes"/>
          <p:cNvSpPr txBox="1">
            <a:spLocks noGrp="1"/>
          </p:cNvSpPr>
          <p:nvPr>
            <p:ph type="body" idx="1"/>
          </p:nvPr>
        </p:nvSpPr>
        <p:spPr>
          <a:xfrm>
            <a:off x="468198" y="6445774"/>
            <a:ext cx="3745583" cy="527381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76400" y="1674813"/>
            <a:ext cx="8034338" cy="4519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08956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4:notes"/>
          <p:cNvSpPr txBox="1">
            <a:spLocks noGrp="1"/>
          </p:cNvSpPr>
          <p:nvPr>
            <p:ph type="body" idx="1"/>
          </p:nvPr>
        </p:nvSpPr>
        <p:spPr>
          <a:xfrm>
            <a:off x="468198" y="6445774"/>
            <a:ext cx="3745583" cy="527381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76400" y="1674813"/>
            <a:ext cx="8034338" cy="4519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50834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4:notes"/>
          <p:cNvSpPr txBox="1">
            <a:spLocks noGrp="1"/>
          </p:cNvSpPr>
          <p:nvPr>
            <p:ph type="body" idx="1"/>
          </p:nvPr>
        </p:nvSpPr>
        <p:spPr>
          <a:xfrm>
            <a:off x="468198" y="6445774"/>
            <a:ext cx="3745583" cy="527381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76400" y="1674813"/>
            <a:ext cx="8034338" cy="4519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19513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4:notes"/>
          <p:cNvSpPr txBox="1">
            <a:spLocks noGrp="1"/>
          </p:cNvSpPr>
          <p:nvPr>
            <p:ph type="body" idx="1"/>
          </p:nvPr>
        </p:nvSpPr>
        <p:spPr>
          <a:xfrm>
            <a:off x="468198" y="6445774"/>
            <a:ext cx="3745583" cy="527381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76400" y="1674813"/>
            <a:ext cx="8034338" cy="4519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67266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4:notes"/>
          <p:cNvSpPr txBox="1">
            <a:spLocks noGrp="1"/>
          </p:cNvSpPr>
          <p:nvPr>
            <p:ph type="body" idx="1"/>
          </p:nvPr>
        </p:nvSpPr>
        <p:spPr>
          <a:xfrm>
            <a:off x="468198" y="6445774"/>
            <a:ext cx="3745583" cy="527381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76400" y="1674813"/>
            <a:ext cx="8034338" cy="4519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15091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4:notes"/>
          <p:cNvSpPr txBox="1">
            <a:spLocks noGrp="1"/>
          </p:cNvSpPr>
          <p:nvPr>
            <p:ph type="body" idx="1"/>
          </p:nvPr>
        </p:nvSpPr>
        <p:spPr>
          <a:xfrm>
            <a:off x="468198" y="6445774"/>
            <a:ext cx="3745583" cy="527381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76400" y="1674813"/>
            <a:ext cx="8034338" cy="4519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67990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4:notes"/>
          <p:cNvSpPr txBox="1">
            <a:spLocks noGrp="1"/>
          </p:cNvSpPr>
          <p:nvPr>
            <p:ph type="body" idx="1"/>
          </p:nvPr>
        </p:nvSpPr>
        <p:spPr>
          <a:xfrm>
            <a:off x="468198" y="6445774"/>
            <a:ext cx="3745583" cy="527381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76400" y="1674813"/>
            <a:ext cx="8034338" cy="4519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1714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4:notes"/>
          <p:cNvSpPr txBox="1">
            <a:spLocks noGrp="1"/>
          </p:cNvSpPr>
          <p:nvPr>
            <p:ph type="body" idx="1"/>
          </p:nvPr>
        </p:nvSpPr>
        <p:spPr>
          <a:xfrm>
            <a:off x="468198" y="6445774"/>
            <a:ext cx="3745583" cy="527381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76400" y="1674813"/>
            <a:ext cx="8034338" cy="4519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15539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4:notes"/>
          <p:cNvSpPr txBox="1">
            <a:spLocks noGrp="1"/>
          </p:cNvSpPr>
          <p:nvPr>
            <p:ph type="body" idx="1"/>
          </p:nvPr>
        </p:nvSpPr>
        <p:spPr>
          <a:xfrm>
            <a:off x="468198" y="6445774"/>
            <a:ext cx="3745583" cy="527381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76400" y="1674813"/>
            <a:ext cx="8034338" cy="4519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68571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4:notes"/>
          <p:cNvSpPr txBox="1">
            <a:spLocks noGrp="1"/>
          </p:cNvSpPr>
          <p:nvPr>
            <p:ph type="body" idx="1"/>
          </p:nvPr>
        </p:nvSpPr>
        <p:spPr>
          <a:xfrm>
            <a:off x="468198" y="6445774"/>
            <a:ext cx="3745583" cy="527381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76400" y="1674813"/>
            <a:ext cx="8034338" cy="4519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4910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4:notes"/>
          <p:cNvSpPr txBox="1">
            <a:spLocks noGrp="1"/>
          </p:cNvSpPr>
          <p:nvPr>
            <p:ph type="body" idx="1"/>
          </p:nvPr>
        </p:nvSpPr>
        <p:spPr>
          <a:xfrm>
            <a:off x="468198" y="6445774"/>
            <a:ext cx="3745583" cy="527381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76400" y="1674813"/>
            <a:ext cx="8034338" cy="4519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88914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4:notes"/>
          <p:cNvSpPr txBox="1">
            <a:spLocks noGrp="1"/>
          </p:cNvSpPr>
          <p:nvPr>
            <p:ph type="body" idx="1"/>
          </p:nvPr>
        </p:nvSpPr>
        <p:spPr>
          <a:xfrm>
            <a:off x="468198" y="6445774"/>
            <a:ext cx="3745583" cy="527381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76400" y="1674813"/>
            <a:ext cx="8034338" cy="4519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973228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4:notes"/>
          <p:cNvSpPr txBox="1">
            <a:spLocks noGrp="1"/>
          </p:cNvSpPr>
          <p:nvPr>
            <p:ph type="body" idx="1"/>
          </p:nvPr>
        </p:nvSpPr>
        <p:spPr>
          <a:xfrm>
            <a:off x="468198" y="6445774"/>
            <a:ext cx="3745583" cy="527381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76400" y="1674813"/>
            <a:ext cx="8034338" cy="4519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2567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4:notes"/>
          <p:cNvSpPr txBox="1">
            <a:spLocks noGrp="1"/>
          </p:cNvSpPr>
          <p:nvPr>
            <p:ph type="body" idx="1"/>
          </p:nvPr>
        </p:nvSpPr>
        <p:spPr>
          <a:xfrm>
            <a:off x="468198" y="6445774"/>
            <a:ext cx="3745583" cy="527381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76400" y="1674813"/>
            <a:ext cx="8034338" cy="4519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7343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4:notes"/>
          <p:cNvSpPr txBox="1">
            <a:spLocks noGrp="1"/>
          </p:cNvSpPr>
          <p:nvPr>
            <p:ph type="body" idx="1"/>
          </p:nvPr>
        </p:nvSpPr>
        <p:spPr>
          <a:xfrm>
            <a:off x="468198" y="6445774"/>
            <a:ext cx="3745583" cy="527381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76400" y="1674813"/>
            <a:ext cx="8034338" cy="4519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0505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4:notes"/>
          <p:cNvSpPr txBox="1">
            <a:spLocks noGrp="1"/>
          </p:cNvSpPr>
          <p:nvPr>
            <p:ph type="body" idx="1"/>
          </p:nvPr>
        </p:nvSpPr>
        <p:spPr>
          <a:xfrm>
            <a:off x="468198" y="6445774"/>
            <a:ext cx="3745583" cy="527381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76400" y="1674813"/>
            <a:ext cx="8034338" cy="4519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7111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4:notes"/>
          <p:cNvSpPr txBox="1">
            <a:spLocks noGrp="1"/>
          </p:cNvSpPr>
          <p:nvPr>
            <p:ph type="body" idx="1"/>
          </p:nvPr>
        </p:nvSpPr>
        <p:spPr>
          <a:xfrm>
            <a:off x="468198" y="6445774"/>
            <a:ext cx="3745583" cy="527381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76400" y="1674813"/>
            <a:ext cx="8034338" cy="4519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10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4:notes"/>
          <p:cNvSpPr txBox="1">
            <a:spLocks noGrp="1"/>
          </p:cNvSpPr>
          <p:nvPr>
            <p:ph type="body" idx="1"/>
          </p:nvPr>
        </p:nvSpPr>
        <p:spPr>
          <a:xfrm>
            <a:off x="468198" y="6445774"/>
            <a:ext cx="3745583" cy="527381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76400" y="1674813"/>
            <a:ext cx="8034338" cy="4519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8608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7AC9-67E6-4EE8-971C-800CEE66BF83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B225-6434-40A3-B5A7-FB86B2F3D5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7AC9-67E6-4EE8-971C-800CEE66BF83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B225-6434-40A3-B5A7-FB86B2F3D5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7AC9-67E6-4EE8-971C-800CEE66BF83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B225-6434-40A3-B5A7-FB86B2F3D5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7AC9-67E6-4EE8-971C-800CEE66BF83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B225-6434-40A3-B5A7-FB86B2F3D5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7AC9-67E6-4EE8-971C-800CEE66BF83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B225-6434-40A3-B5A7-FB86B2F3D5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7AC9-67E6-4EE8-971C-800CEE66BF83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B225-6434-40A3-B5A7-FB86B2F3D5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7AC9-67E6-4EE8-971C-800CEE66BF83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B225-6434-40A3-B5A7-FB86B2F3D5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7AC9-67E6-4EE8-971C-800CEE66BF83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B225-6434-40A3-B5A7-FB86B2F3D5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7AC9-67E6-4EE8-971C-800CEE66BF83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B225-6434-40A3-B5A7-FB86B2F3D5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7AC9-67E6-4EE8-971C-800CEE66BF83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B225-6434-40A3-B5A7-FB86B2F3D5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7AC9-67E6-4EE8-971C-800CEE66BF83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B225-6434-40A3-B5A7-FB86B2F3D5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7AC9-67E6-4EE8-971C-800CEE66BF83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B225-6434-40A3-B5A7-FB86B2F3D5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7AC9-67E6-4EE8-971C-800CEE66BF83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B225-6434-40A3-B5A7-FB86B2F3D5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7AC9-67E6-4EE8-971C-800CEE66BF83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B225-6434-40A3-B5A7-FB86B2F3D5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7AC9-67E6-4EE8-971C-800CEE66BF83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B225-6434-40A3-B5A7-FB86B2F3D5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7AC9-67E6-4EE8-971C-800CEE66BF83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B225-6434-40A3-B5A7-FB86B2F3D5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7AC9-67E6-4EE8-971C-800CEE66BF83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B225-6434-40A3-B5A7-FB86B2F3D5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7AC9-67E6-4EE8-971C-800CEE66BF83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B225-6434-40A3-B5A7-FB86B2F3D5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7AC9-67E6-4EE8-971C-800CEE66BF83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B225-6434-40A3-B5A7-FB86B2F3D5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7AC9-67E6-4EE8-971C-800CEE66BF83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B225-6434-40A3-B5A7-FB86B2F3D5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7AC9-67E6-4EE8-971C-800CEE66BF83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B225-6434-40A3-B5A7-FB86B2F3D5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7AC9-67E6-4EE8-971C-800CEE66BF83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B225-6434-40A3-B5A7-FB86B2F3D5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67AC9-67E6-4EE8-971C-800CEE66BF83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9B225-6434-40A3-B5A7-FB86B2F3D52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67AC9-67E6-4EE8-971C-800CEE66BF83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9B225-6434-40A3-B5A7-FB86B2F3D52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89B265C-8F46-4562-A6B7-8828132573D2}"/>
              </a:ext>
            </a:extLst>
          </p:cNvPr>
          <p:cNvSpPr/>
          <p:nvPr/>
        </p:nvSpPr>
        <p:spPr>
          <a:xfrm>
            <a:off x="0" y="0"/>
            <a:ext cx="12192000" cy="220486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1E7511A-D9E8-4A21-912A-CDAFE3A0A754}"/>
              </a:ext>
            </a:extLst>
          </p:cNvPr>
          <p:cNvSpPr/>
          <p:nvPr/>
        </p:nvSpPr>
        <p:spPr>
          <a:xfrm>
            <a:off x="0" y="4293096"/>
            <a:ext cx="12187238" cy="256490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екстовое поле 7">
            <a:extLst>
              <a:ext uri="{FF2B5EF4-FFF2-40B4-BE49-F238E27FC236}">
                <a16:creationId xmlns:a16="http://schemas.microsoft.com/office/drawing/2014/main" id="{5D4E60AB-613A-4C8C-935D-A19022147D07}"/>
              </a:ext>
            </a:extLst>
          </p:cNvPr>
          <p:cNvSpPr txBox="1"/>
          <p:nvPr/>
        </p:nvSpPr>
        <p:spPr>
          <a:xfrm>
            <a:off x="346509" y="2598027"/>
            <a:ext cx="11494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+mn-ea"/>
              </a:rPr>
              <a:t>Забезпечення у </a:t>
            </a:r>
            <a:r>
              <a:rPr lang="uk-UA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+mn-ea"/>
              </a:rPr>
              <a:t>закупівлях</a:t>
            </a:r>
            <a:r>
              <a:rPr lang="uk-UA" sz="36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+mn-ea"/>
              </a:rPr>
              <a:t>: нові можливості в системі </a:t>
            </a:r>
            <a:r>
              <a:rPr lang="uk-UA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sym typeface="+mn-ea"/>
              </a:rPr>
              <a:t>Prozorro</a:t>
            </a:r>
            <a:endParaRPr lang="uk-UA" altLang="ru-RU" sz="3600" b="1" dirty="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1F045C-7862-434A-90D7-82FCE6070C5E}"/>
              </a:ext>
            </a:extLst>
          </p:cNvPr>
          <p:cNvSpPr txBox="1"/>
          <p:nvPr/>
        </p:nvSpPr>
        <p:spPr>
          <a:xfrm>
            <a:off x="7851394" y="140463"/>
            <a:ext cx="43406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державних </a:t>
            </a:r>
            <a:r>
              <a:rPr lang="uk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закупівель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D72DD78-842F-4314-BB0B-A2FF7C57B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955670"/>
            <a:ext cx="2160240" cy="79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2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784835-F4EF-457C-9D7D-FD5DF37ED9B4}"/>
              </a:ext>
            </a:extLst>
          </p:cNvPr>
          <p:cNvSpPr/>
          <p:nvPr/>
        </p:nvSpPr>
        <p:spPr>
          <a:xfrm>
            <a:off x="0" y="0"/>
            <a:ext cx="12191999" cy="1069145"/>
          </a:xfrm>
          <a:prstGeom prst="rect">
            <a:avLst/>
          </a:prstGeom>
          <a:solidFill>
            <a:srgbClr val="142C69"/>
          </a:solidFill>
          <a:ln>
            <a:solidFill>
              <a:srgbClr val="142C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Гарантія може бути видана: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CC517F-C52B-42C7-AB3A-A9F65D58D6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021288"/>
            <a:ext cx="2088232" cy="7815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68008" y="2564904"/>
            <a:ext cx="5472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банком;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страховою компанією;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іншою фінансовою установою.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E0FF7C0-2C8E-4292-A1F7-341A8FD6B00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020" y="2005841"/>
            <a:ext cx="2704787" cy="28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588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784835-F4EF-457C-9D7D-FD5DF37ED9B4}"/>
              </a:ext>
            </a:extLst>
          </p:cNvPr>
          <p:cNvSpPr/>
          <p:nvPr/>
        </p:nvSpPr>
        <p:spPr>
          <a:xfrm>
            <a:off x="0" y="0"/>
            <a:ext cx="12191999" cy="1069145"/>
          </a:xfrm>
          <a:prstGeom prst="rect">
            <a:avLst/>
          </a:prstGeom>
          <a:solidFill>
            <a:srgbClr val="142C69"/>
          </a:solidFill>
          <a:ln>
            <a:solidFill>
              <a:srgbClr val="142C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(Не)покрита банківська гарантія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CC517F-C52B-42C7-AB3A-A9F65D58D6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021288"/>
            <a:ext cx="2088232" cy="7815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9376" y="1700808"/>
            <a:ext cx="1144927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200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 Колегії від 12.04.2021 № 7586, оголошення № </a:t>
            </a:r>
            <a:r>
              <a:rPr lang="en-US" sz="2200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UA-2021-03-05-001229-a</a:t>
            </a:r>
            <a:endParaRPr lang="uk-UA" sz="2200" i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uk-UA" sz="2200" b="1" i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2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Вимога ТД: </a:t>
            </a:r>
            <a:r>
              <a:rPr lang="uk-UA" sz="2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надати оригінал довідки, виданої банком-гарантом, в якій банк-гарант підтверджує, що видана ним гарантія оформлена з грошовим забезпеченням (покриттям), а також оригінал виписки з особового рахунку Учасника, яка свідчить про внесення Учасником необхідної суми грошового забезпечення.</a:t>
            </a:r>
          </a:p>
          <a:p>
            <a:pPr algn="just"/>
            <a:endParaRPr lang="uk-UA" sz="22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2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Позиція скаржника: </a:t>
            </a:r>
            <a:r>
              <a:rPr lang="uk-UA" sz="2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замовник штучно обмежив коло потенційних учасників, виключно тими, які мають можливість забезпечити (покриття) гарантії у сумі 90 075,21 грн та можуть дозволити собі в умовах складного економічного становища не використовувати ці кошти протягом певного часу.</a:t>
            </a:r>
          </a:p>
        </p:txBody>
      </p:sp>
    </p:spTree>
    <p:extLst>
      <p:ext uri="{BB962C8B-B14F-4D97-AF65-F5344CB8AC3E}">
        <p14:creationId xmlns:p14="http://schemas.microsoft.com/office/powerpoint/2010/main" val="2408575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784835-F4EF-457C-9D7D-FD5DF37ED9B4}"/>
              </a:ext>
            </a:extLst>
          </p:cNvPr>
          <p:cNvSpPr/>
          <p:nvPr/>
        </p:nvSpPr>
        <p:spPr>
          <a:xfrm>
            <a:off x="0" y="0"/>
            <a:ext cx="12191999" cy="1069145"/>
          </a:xfrm>
          <a:prstGeom prst="rect">
            <a:avLst/>
          </a:prstGeom>
          <a:solidFill>
            <a:srgbClr val="142C69"/>
          </a:solidFill>
          <a:ln>
            <a:solidFill>
              <a:srgbClr val="142C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(Не)покрита банківська гарантія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CC517F-C52B-42C7-AB3A-A9F65D58D6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021288"/>
            <a:ext cx="2088232" cy="7815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1363" y="1467724"/>
            <a:ext cx="114492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200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 Колегії від 12.04.2021 № 7586, оголошення № </a:t>
            </a:r>
            <a:r>
              <a:rPr lang="en-US" sz="2200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UA-2021-03-05-001229-a</a:t>
            </a:r>
            <a:endParaRPr lang="uk-UA" sz="2200" i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uk-UA" sz="2200" b="1" i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2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Позиція замовника: </a:t>
            </a:r>
            <a:r>
              <a:rPr lang="uk-UA" sz="2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не обмежує замовника щодо неможливості встановлення вимоги щодо надання банківської гарантії із грошовим забезпеченням як забезпечення тендерної пропозиції. Тобто встановлення такої вимоги є правом Замовника, яке й було реалізоване ним під час проведення процедури закупівлі.</a:t>
            </a:r>
          </a:p>
          <a:p>
            <a:pPr algn="just"/>
            <a:endParaRPr lang="uk-UA" sz="22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2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Позиція Колегії: </a:t>
            </a:r>
            <a:r>
              <a:rPr lang="uk-UA" sz="2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скаржник не довів та документально не підтвердив необхідність внесення змін до тендерної документації в цій частині, а також документально не підтвердив неможливість виконання вказаної вимоги та не довів, яким чином наведена вище вимога порушує права та законні інтереси скаржника, пов'язані з участю у процедурі закупівлі, у зв'язку з чим відсутні підстави для задоволення скарги в цій частині.</a:t>
            </a:r>
          </a:p>
        </p:txBody>
      </p:sp>
    </p:spTree>
    <p:extLst>
      <p:ext uri="{BB962C8B-B14F-4D97-AF65-F5344CB8AC3E}">
        <p14:creationId xmlns:p14="http://schemas.microsoft.com/office/powerpoint/2010/main" val="318497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784835-F4EF-457C-9D7D-FD5DF37ED9B4}"/>
              </a:ext>
            </a:extLst>
          </p:cNvPr>
          <p:cNvSpPr/>
          <p:nvPr/>
        </p:nvSpPr>
        <p:spPr>
          <a:xfrm>
            <a:off x="0" y="0"/>
            <a:ext cx="12191999" cy="1069145"/>
          </a:xfrm>
          <a:prstGeom prst="rect">
            <a:avLst/>
          </a:prstGeom>
          <a:solidFill>
            <a:srgbClr val="142C69"/>
          </a:solidFill>
          <a:ln>
            <a:solidFill>
              <a:srgbClr val="142C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яких випадках доцільно вимагати забезпечення тендерної пропозиції / пропозиції?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CC517F-C52B-42C7-AB3A-A9F65D58D6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021288"/>
            <a:ext cx="2088232" cy="7815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3432" y="2474893"/>
            <a:ext cx="9829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 забезпечення тендерної пропозиції / пропозиції це право замовника, а не </a:t>
            </a:r>
            <a:r>
              <a:rPr lang="uk-UA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</a:t>
            </a:r>
            <a:r>
              <a:rPr lang="en-US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8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язок</a:t>
            </a:r>
            <a:r>
              <a:rPr lang="uk-UA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86480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784835-F4EF-457C-9D7D-FD5DF37ED9B4}"/>
              </a:ext>
            </a:extLst>
          </p:cNvPr>
          <p:cNvSpPr/>
          <p:nvPr/>
        </p:nvSpPr>
        <p:spPr>
          <a:xfrm>
            <a:off x="0" y="0"/>
            <a:ext cx="12191999" cy="1069145"/>
          </a:xfrm>
          <a:prstGeom prst="rect">
            <a:avLst/>
          </a:prstGeom>
          <a:solidFill>
            <a:srgbClr val="142C69"/>
          </a:solidFill>
          <a:ln>
            <a:solidFill>
              <a:srgbClr val="142C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 № 2628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CC517F-C52B-42C7-AB3A-A9F65D58D6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021288"/>
            <a:ext cx="2088232" cy="7815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3672" y="2132856"/>
            <a:ext cx="813690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Уповноваженим органом (Мінекономіки) затверджено наказ від 14.12.2020 № 2628 «Про затвердження форми і Вимог до забезпечення тендерної пропозиції / пропозиції» (далі — Наказ № 2628), який зареєстрований в Міністерстві юстиції України 03.03.2021 за № 275/35897 та набрав чинності 19.03.2021. Наказ № 2628 опубліковано в Офіційному віснику України 19.03.2021 за № 21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14" y="1268760"/>
            <a:ext cx="1392091" cy="391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96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784835-F4EF-457C-9D7D-FD5DF37ED9B4}"/>
              </a:ext>
            </a:extLst>
          </p:cNvPr>
          <p:cNvSpPr/>
          <p:nvPr/>
        </p:nvSpPr>
        <p:spPr>
          <a:xfrm>
            <a:off x="0" y="0"/>
            <a:ext cx="12191999" cy="1069145"/>
          </a:xfrm>
          <a:prstGeom prst="rect">
            <a:avLst/>
          </a:prstGeom>
          <a:solidFill>
            <a:srgbClr val="142C69"/>
          </a:solidFill>
          <a:ln>
            <a:solidFill>
              <a:srgbClr val="142C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Яку інформацію замовник має зазначити в оголошенні про проведення спрощеної закупівлі?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CC517F-C52B-42C7-AB3A-A9F65D58D6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021288"/>
            <a:ext cx="2088232" cy="7815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360" y="2276872"/>
            <a:ext cx="813690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до пункту 11 частини 3 статті 14 Закону в оголошенні про проведення спрощеної закупівлі, що оприлюднюється замовником відповідно до статті 10 цього Закону, обов’язково зазначаються, зокрема,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 та умови надання забезпечення пропозицій учасників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(якщо замовник вимагає його надати)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1747532"/>
            <a:ext cx="1990344" cy="284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63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784835-F4EF-457C-9D7D-FD5DF37ED9B4}"/>
              </a:ext>
            </a:extLst>
          </p:cNvPr>
          <p:cNvSpPr/>
          <p:nvPr/>
        </p:nvSpPr>
        <p:spPr>
          <a:xfrm>
            <a:off x="0" y="0"/>
            <a:ext cx="12191999" cy="1069145"/>
          </a:xfrm>
          <a:prstGeom prst="rect">
            <a:avLst/>
          </a:prstGeom>
          <a:solidFill>
            <a:srgbClr val="142C69"/>
          </a:solidFill>
          <a:ln>
            <a:solidFill>
              <a:srgbClr val="142C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Яку інформацію замовник має зазначити в оголошенні про проведення відкритих торгів?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CC517F-C52B-42C7-AB3A-A9F65D58D6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021288"/>
            <a:ext cx="2088232" cy="7815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808" y="2420888"/>
            <a:ext cx="73448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 з пунктом 9 частини 2 статті 21 Закону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 про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відкритих торгів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повинно містити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розмір, вид та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надання забезпечення тендерних пропозицій (якщо замовник вимагає його надати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460" y="1772816"/>
            <a:ext cx="1990344" cy="284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24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784835-F4EF-457C-9D7D-FD5DF37ED9B4}"/>
              </a:ext>
            </a:extLst>
          </p:cNvPr>
          <p:cNvSpPr/>
          <p:nvPr/>
        </p:nvSpPr>
        <p:spPr>
          <a:xfrm>
            <a:off x="0" y="0"/>
            <a:ext cx="12191999" cy="1069145"/>
          </a:xfrm>
          <a:prstGeom prst="rect">
            <a:avLst/>
          </a:prstGeom>
          <a:solidFill>
            <a:srgbClr val="142C69"/>
          </a:solidFill>
          <a:ln>
            <a:solidFill>
              <a:srgbClr val="142C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Яку інформацію замовник має зазначити у тендерній документації?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CC517F-C52B-42C7-AB3A-A9F65D58D6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021288"/>
            <a:ext cx="2088232" cy="7815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360" y="2636912"/>
            <a:ext cx="73448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до пункту 15 частини 2 статті 22 Закону у тендерній документації зазначаються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 та умови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 забезпечення тендерних пропозицій (якщо замовник вимагає його надати).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1700808"/>
            <a:ext cx="1990344" cy="284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318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784835-F4EF-457C-9D7D-FD5DF37ED9B4}"/>
              </a:ext>
            </a:extLst>
          </p:cNvPr>
          <p:cNvSpPr/>
          <p:nvPr/>
        </p:nvSpPr>
        <p:spPr>
          <a:xfrm>
            <a:off x="0" y="0"/>
            <a:ext cx="12191999" cy="1069145"/>
          </a:xfrm>
          <a:prstGeom prst="rect">
            <a:avLst/>
          </a:prstGeom>
          <a:solidFill>
            <a:srgbClr val="142C69"/>
          </a:solidFill>
          <a:ln>
            <a:solidFill>
              <a:srgbClr val="142C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умови надання забезпечення тендерної пропозиції / пропозиції?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CC517F-C52B-42C7-AB3A-A9F65D58D6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021288"/>
            <a:ext cx="2088232" cy="7815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91744" y="2060848"/>
            <a:ext cx="777686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до частини 1 статті 25 у разі якщо замовник вимагає надання забезпечення тендерної пропозиції / пропозиції, у тендерній документації / оголошенні про проведення спрощеної закупівлі повинні бути зазначені умови його надання, зокрема,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розмір, строк дії та застереження щодо випадків, коли забезпечення тендерної пропозиції / пропозиції не повертається учаснику.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2003764"/>
            <a:ext cx="2448272" cy="257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30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784835-F4EF-457C-9D7D-FD5DF37ED9B4}"/>
              </a:ext>
            </a:extLst>
          </p:cNvPr>
          <p:cNvSpPr/>
          <p:nvPr/>
        </p:nvSpPr>
        <p:spPr>
          <a:xfrm>
            <a:off x="0" y="0"/>
            <a:ext cx="12191999" cy="1069145"/>
          </a:xfrm>
          <a:prstGeom prst="rect">
            <a:avLst/>
          </a:prstGeom>
          <a:solidFill>
            <a:srgbClr val="142C69"/>
          </a:solidFill>
          <a:ln>
            <a:solidFill>
              <a:srgbClr val="142C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Замовник має зазначати: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CC517F-C52B-42C7-AB3A-A9F65D58D6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021288"/>
            <a:ext cx="2088232" cy="7815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9376" y="2021722"/>
            <a:ext cx="66967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 забезпечення;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забезпечення;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умови надання забезпечення пропозиції:</a:t>
            </a:r>
          </a:p>
          <a:p>
            <a:pPr marL="804863" indent="-342900" algn="just">
              <a:buFont typeface="Wingdings" panose="05000000000000000000" pitchFamily="2" charset="2"/>
              <a:buChar char="§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вимоги згідно наказу № 2628;</a:t>
            </a:r>
          </a:p>
          <a:p>
            <a:pPr marL="804863" indent="-342900" algn="just">
              <a:buFont typeface="Wingdings" panose="05000000000000000000" pitchFamily="2" charset="2"/>
              <a:buChar char="§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 забезпечення;</a:t>
            </a:r>
          </a:p>
          <a:p>
            <a:pPr marL="804863" indent="-342900" algn="just">
              <a:buFont typeface="Wingdings" panose="05000000000000000000" pitchFamily="2" charset="2"/>
              <a:buChar char="§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 дії забезпечення;</a:t>
            </a:r>
          </a:p>
          <a:p>
            <a:pPr marL="804863" indent="-342900">
              <a:buFont typeface="Wingdings" panose="05000000000000000000" pitchFamily="2" charset="2"/>
              <a:buChar char="§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випадки, коли забезпечення пропозиції не повертається.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1772816"/>
            <a:ext cx="2800311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87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1844824"/>
            <a:ext cx="3568024" cy="356802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784835-F4EF-457C-9D7D-FD5DF37ED9B4}"/>
              </a:ext>
            </a:extLst>
          </p:cNvPr>
          <p:cNvSpPr/>
          <p:nvPr/>
        </p:nvSpPr>
        <p:spPr>
          <a:xfrm>
            <a:off x="0" y="0"/>
            <a:ext cx="12191999" cy="1069145"/>
          </a:xfrm>
          <a:prstGeom prst="rect">
            <a:avLst/>
          </a:prstGeom>
          <a:solidFill>
            <a:srgbClr val="142C69"/>
          </a:solidFill>
          <a:ln>
            <a:solidFill>
              <a:srgbClr val="142C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 розглянемо такі питання: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CC517F-C52B-42C7-AB3A-A9F65D58D6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021288"/>
            <a:ext cx="2088232" cy="7815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2120" y="1905506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забезпечення тендерної пропозиції / пропозиції;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 встановлення забезпечення тендерної пропозиції / пропозиції;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яких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закупівлях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можна встановлювати вимогу щодо забезпечення тендерної пропозиції / пропозиції?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види забезпечення тендерної пропозиції / пропозиції;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тендерної пропозиції / пропозиції;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(не)покрита банківська гарантія;</a:t>
            </a:r>
          </a:p>
        </p:txBody>
      </p:sp>
    </p:spTree>
    <p:extLst>
      <p:ext uri="{BB962C8B-B14F-4D97-AF65-F5344CB8AC3E}">
        <p14:creationId xmlns:p14="http://schemas.microsoft.com/office/powerpoint/2010/main" val="2954235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784835-F4EF-457C-9D7D-FD5DF37ED9B4}"/>
              </a:ext>
            </a:extLst>
          </p:cNvPr>
          <p:cNvSpPr/>
          <p:nvPr/>
        </p:nvSpPr>
        <p:spPr>
          <a:xfrm>
            <a:off x="0" y="0"/>
            <a:ext cx="12191999" cy="1069145"/>
          </a:xfrm>
          <a:prstGeom prst="rect">
            <a:avLst/>
          </a:prstGeom>
          <a:solidFill>
            <a:srgbClr val="142C69"/>
          </a:solidFill>
          <a:ln>
            <a:solidFill>
              <a:srgbClr val="142C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 можна змінити форму забезпечення тендерної пропозиції / пропозиції?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CC517F-C52B-42C7-AB3A-A9F65D58D6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021288"/>
            <a:ext cx="2088232" cy="7815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7368" y="1641978"/>
            <a:ext cx="1044116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Пунктом 11 частини 1 статті 9 Закону визначено, що основними функціями Уповноваженого органу (Мінекономіки) є, зокрема, розроблення та затвердження форми і вимог до забезпечення тендерної пропозиції / пропозиції.</a:t>
            </a:r>
          </a:p>
          <a:p>
            <a:pPr algn="just"/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Крім цього, у вимогах до забезпечення тендерної пропозиції / пропозиції, затверджених Наказом № 2628, визначено, що: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 вимоги визначають 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обов’язкові вимоги до гарантії,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яка надається як забезпечення тендерної пропозиції / пропозиції, передбаченої пунктом 10 частини 1 статті 1 Закону, банками, іншими фінансовими установами та страховими організаціями;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реквізити гарантії, визначені у формі, є обов’язковими для складання гарантії.</a:t>
            </a:r>
          </a:p>
        </p:txBody>
      </p:sp>
    </p:spTree>
    <p:extLst>
      <p:ext uri="{BB962C8B-B14F-4D97-AF65-F5344CB8AC3E}">
        <p14:creationId xmlns:p14="http://schemas.microsoft.com/office/powerpoint/2010/main" val="1582323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784835-F4EF-457C-9D7D-FD5DF37ED9B4}"/>
              </a:ext>
            </a:extLst>
          </p:cNvPr>
          <p:cNvSpPr/>
          <p:nvPr/>
        </p:nvSpPr>
        <p:spPr>
          <a:xfrm>
            <a:off x="0" y="0"/>
            <a:ext cx="12191999" cy="1069145"/>
          </a:xfrm>
          <a:prstGeom prst="rect">
            <a:avLst/>
          </a:prstGeom>
          <a:solidFill>
            <a:srgbClr val="142C69"/>
          </a:solidFill>
          <a:ln>
            <a:solidFill>
              <a:srgbClr val="142C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 є відповідальність за зазначення вимог та форми забезпечення не відповідно до Наказу № 2628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uk-UA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CC517F-C52B-42C7-AB3A-A9F65D58D6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021288"/>
            <a:ext cx="2088232" cy="7815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7368" y="2420888"/>
            <a:ext cx="64807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Частиною 1 статті 16414 КУпАП передбачено адміністративну відповідальність за тендерну документацію, складену не відповідно до вимог Закону, на службових (посадових), уповноважених осіб замовника у розмірі 1 700 грн, за повторне порушення протягом року — 3 400 грн.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2204864"/>
            <a:ext cx="3203211" cy="264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87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784835-F4EF-457C-9D7D-FD5DF37ED9B4}"/>
              </a:ext>
            </a:extLst>
          </p:cNvPr>
          <p:cNvSpPr/>
          <p:nvPr/>
        </p:nvSpPr>
        <p:spPr>
          <a:xfrm>
            <a:off x="0" y="0"/>
            <a:ext cx="12191999" cy="1069145"/>
          </a:xfrm>
          <a:prstGeom prst="rect">
            <a:avLst/>
          </a:prstGeom>
          <a:solidFill>
            <a:srgbClr val="142C69"/>
          </a:solidFill>
          <a:ln>
            <a:solidFill>
              <a:srgbClr val="142C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</a:t>
            </a:r>
            <a:r>
              <a:rPr lang="uk-UA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ія</a:t>
            </a:r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Органу оскарження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CC517F-C52B-42C7-AB3A-A9F65D58D6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021288"/>
            <a:ext cx="2088232" cy="7815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1363" y="1124744"/>
            <a:ext cx="1144927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 Колегії від 23.04.2021 № 8899, оголошення №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UA-2021-04-01-003827-a</a:t>
            </a:r>
            <a:endParaRPr lang="uk-UA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uk-UA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Вимога ТД: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банківська гарантія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 містити умов про ускладнення процедури оплати банком-гарантом суми, на яку видано гарантію (додаткового підтвердження повноважень підписанта, отримання будь-яких підтверджень щодо правомірності стягнення забезпечення тендерної пропозиції тощо)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Позиція скаржника: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ТД суперечить Наказу Мінекономіки № 2628, оскільки форма забезпечення містить наступні положення: Вимога може бути передана через банк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бенефіціара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який підтвердить автентичним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SWIFT-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повідомленням на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SWIFT-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адресу гаранта достовірність підписів та печатки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бенефіціара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 разі наявності) на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вимозі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повноваження особи (осіб), що підписала(и) вимогу (у разі, якщо гарантом є банк). Вимога повинна супроводжуватися копіями документів, засвідчених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бенефіціаром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скріплених печаткою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бенефіціара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 разі наявності), що підтверджують повноваження особи (осіб), що підписала(и) вимогу</a:t>
            </a:r>
            <a:r>
              <a:rPr lang="uk-UA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2675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784835-F4EF-457C-9D7D-FD5DF37ED9B4}"/>
              </a:ext>
            </a:extLst>
          </p:cNvPr>
          <p:cNvSpPr/>
          <p:nvPr/>
        </p:nvSpPr>
        <p:spPr>
          <a:xfrm>
            <a:off x="0" y="0"/>
            <a:ext cx="12191999" cy="1069145"/>
          </a:xfrm>
          <a:prstGeom prst="rect">
            <a:avLst/>
          </a:prstGeom>
          <a:solidFill>
            <a:srgbClr val="142C69"/>
          </a:solidFill>
          <a:ln>
            <a:solidFill>
              <a:srgbClr val="142C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</a:t>
            </a:r>
            <a:r>
              <a:rPr lang="uk-UA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ія</a:t>
            </a:r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Органу оскарження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CC517F-C52B-42C7-AB3A-A9F65D58D6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021288"/>
            <a:ext cx="2088232" cy="7815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1363" y="1628507"/>
            <a:ext cx="1144927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 Колегії від 23.04.2021 № 8899, оголошення №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UA-2021-04-01-003827-a</a:t>
            </a:r>
            <a:endParaRPr lang="uk-UA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uk-UA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Позиція замовника: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метою уникнення ускладнень процедури оплати банком-гарантом суми, на яку видано гарантію, замовник вказує, що банківська гарантія не повинна містити додаткових вимог щодо підтвердження повноважень підписанта, отримання будь-яких підтверджень щодо правомірності стягнення забезпечення тендерної пропозиції, окрім тих, які визначенні законодавством.</a:t>
            </a:r>
          </a:p>
          <a:p>
            <a:pPr algn="just"/>
            <a:endParaRPr lang="uk-UA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Позиція Колегії: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встановлені замовником в  ТД вимоги не узгоджуються з вимогами законодавства, що не дає належним чином учасникам сформувати свої тендерні пропозиції, що є дискримінаційним по відношенню до суб'єктів господарювання, зокрема, скаржника.</a:t>
            </a:r>
            <a:endParaRPr lang="uk-UA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3836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784835-F4EF-457C-9D7D-FD5DF37ED9B4}"/>
              </a:ext>
            </a:extLst>
          </p:cNvPr>
          <p:cNvSpPr/>
          <p:nvPr/>
        </p:nvSpPr>
        <p:spPr>
          <a:xfrm>
            <a:off x="0" y="0"/>
            <a:ext cx="12191999" cy="1069145"/>
          </a:xfrm>
          <a:prstGeom prst="rect">
            <a:avLst/>
          </a:prstGeom>
          <a:solidFill>
            <a:srgbClr val="142C69"/>
          </a:solidFill>
          <a:ln>
            <a:solidFill>
              <a:srgbClr val="142C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</a:t>
            </a:r>
            <a:r>
              <a:rPr lang="uk-UA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ія</a:t>
            </a:r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Органу оскарження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CC517F-C52B-42C7-AB3A-A9F65D58D6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021288"/>
            <a:ext cx="2088232" cy="7815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1363" y="1117188"/>
            <a:ext cx="114492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 Колегії від 06.05.2021 № 9961, оголошення №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UA-2021-03-11-002203-c</a:t>
            </a:r>
            <a:endParaRPr lang="uk-UA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uk-UA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Позиція скаржника: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вимогах до забезпечення тендерної пропозиції, передбачених в ТД замовника відсутні обов'язкові вимоги до забезпечення, які передбачені Наказом Мінекономіки № 2628. Скаржник співпрацює з банківськими установами, які видають забезпечення тендерної пропозиції виключно у формі, яка визначена Наказом № 2628. Враховуючи, що форма банківської гарантії, яка відповідатиме положенням Наказу № 2628, не буде відповідати вимогам, встановленим замовником у ТД, тендерна пропозиція скаржника буде відхилена замовником. </a:t>
            </a:r>
          </a:p>
          <a:p>
            <a:pPr algn="just"/>
            <a:endParaRPr lang="uk-UA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Позиція Колегії: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до інформації, розміщеної на веб-порталі Уповноваженого органу Замовником 26.04.2021 розміщена ТД зі змінами, зокрема, забезпечення тендерної пропозиції - не вимагається. Враховуючи викладене, замовником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усунено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порушення, зазначені у скарзі.</a:t>
            </a:r>
          </a:p>
        </p:txBody>
      </p:sp>
    </p:spTree>
    <p:extLst>
      <p:ext uri="{BB962C8B-B14F-4D97-AF65-F5344CB8AC3E}">
        <p14:creationId xmlns:p14="http://schemas.microsoft.com/office/powerpoint/2010/main" val="23181298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BB390E-41D9-4952-892F-036086C08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76" y="94341"/>
            <a:ext cx="11928648" cy="666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6163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784835-F4EF-457C-9D7D-FD5DF37ED9B4}"/>
              </a:ext>
            </a:extLst>
          </p:cNvPr>
          <p:cNvSpPr/>
          <p:nvPr/>
        </p:nvSpPr>
        <p:spPr>
          <a:xfrm>
            <a:off x="0" y="1957902"/>
            <a:ext cx="12191999" cy="1933241"/>
          </a:xfrm>
          <a:prstGeom prst="rect">
            <a:avLst/>
          </a:prstGeom>
          <a:solidFill>
            <a:srgbClr val="142C69"/>
          </a:solidFill>
          <a:ln>
            <a:solidFill>
              <a:srgbClr val="142C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 </a:t>
            </a:r>
            <a:r>
              <a:rPr lang="uk-UA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бенефіціара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принципала та гаранта</a:t>
            </a:r>
            <a:endParaRPr lang="uk-UA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CC517F-C52B-42C7-AB3A-A9F65D58D6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021288"/>
            <a:ext cx="2088232" cy="78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3897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784835-F4EF-457C-9D7D-FD5DF37ED9B4}"/>
              </a:ext>
            </a:extLst>
          </p:cNvPr>
          <p:cNvSpPr/>
          <p:nvPr/>
        </p:nvSpPr>
        <p:spPr>
          <a:xfrm>
            <a:off x="0" y="0"/>
            <a:ext cx="12191999" cy="1069145"/>
          </a:xfrm>
          <a:prstGeom prst="rect">
            <a:avLst/>
          </a:prstGeom>
          <a:solidFill>
            <a:srgbClr val="142C69"/>
          </a:solidFill>
          <a:ln>
            <a:solidFill>
              <a:srgbClr val="142C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 </a:t>
            </a:r>
            <a:r>
              <a:rPr lang="uk-UA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бенефіціара</a:t>
            </a:r>
            <a:endParaRPr lang="uk-UA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CC517F-C52B-42C7-AB3A-A9F65D58D6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021288"/>
            <a:ext cx="2088232" cy="7815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1424" y="1974930"/>
            <a:ext cx="101531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 замовників як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бенефіціарів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гарантії визначені у частині 4 статті 2 Закону, а саме: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 державної влади та органи місцевого самоврядування, зазначені у пункті 1 частини 1 статті 2 Закону;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 соціального страхування, зазначені у пункті 2 частини 1 статті 2 Закону;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підприємства, установи, організації, зазначені у пункті 3 частини 1 статті 2 Закону;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юридичні особи та / або суб’єкти господарювання, які здійснюють діяльність в окремих сферах господарювання, зазначені у пункті 4 частини 1 статті 2 Закону.</a:t>
            </a:r>
          </a:p>
        </p:txBody>
      </p:sp>
    </p:spTree>
    <p:extLst>
      <p:ext uri="{BB962C8B-B14F-4D97-AF65-F5344CB8AC3E}">
        <p14:creationId xmlns:p14="http://schemas.microsoft.com/office/powerpoint/2010/main" val="27967626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784835-F4EF-457C-9D7D-FD5DF37ED9B4}"/>
              </a:ext>
            </a:extLst>
          </p:cNvPr>
          <p:cNvSpPr/>
          <p:nvPr/>
        </p:nvSpPr>
        <p:spPr>
          <a:xfrm>
            <a:off x="0" y="0"/>
            <a:ext cx="12191999" cy="1069145"/>
          </a:xfrm>
          <a:prstGeom prst="rect">
            <a:avLst/>
          </a:prstGeom>
          <a:solidFill>
            <a:srgbClr val="142C69"/>
          </a:solidFill>
          <a:ln>
            <a:solidFill>
              <a:srgbClr val="142C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 принципала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CC517F-C52B-42C7-AB3A-A9F65D58D6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021288"/>
            <a:ext cx="2088232" cy="7815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9496" y="2132856"/>
            <a:ext cx="885698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 № 2628 вимагає зазначати категорію принципала лише у випадку, якщо такий принципал є одночасно юридичною особою та резидентом України.</a:t>
            </a:r>
          </a:p>
          <a:p>
            <a:pPr algn="just"/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Рекомендуємо зазначати категорію принципала як організаційно-правову форму (наприклад, товариство з обмеженою відповідальністю, приватне підприємство, акціонерне товариство тощо).</a:t>
            </a:r>
          </a:p>
        </p:txBody>
      </p:sp>
    </p:spTree>
    <p:extLst>
      <p:ext uri="{BB962C8B-B14F-4D97-AF65-F5344CB8AC3E}">
        <p14:creationId xmlns:p14="http://schemas.microsoft.com/office/powerpoint/2010/main" val="4220860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784835-F4EF-457C-9D7D-FD5DF37ED9B4}"/>
              </a:ext>
            </a:extLst>
          </p:cNvPr>
          <p:cNvSpPr/>
          <p:nvPr/>
        </p:nvSpPr>
        <p:spPr>
          <a:xfrm>
            <a:off x="0" y="0"/>
            <a:ext cx="12191999" cy="1069145"/>
          </a:xfrm>
          <a:prstGeom prst="rect">
            <a:avLst/>
          </a:prstGeom>
          <a:solidFill>
            <a:srgbClr val="142C69"/>
          </a:solidFill>
          <a:ln>
            <a:solidFill>
              <a:srgbClr val="142C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 гаранта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CC517F-C52B-42C7-AB3A-A9F65D58D6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021288"/>
            <a:ext cx="2088232" cy="7815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36664" y="1619939"/>
            <a:ext cx="698477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 гаранта: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банки;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кредитні спілки;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ломбарди;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лізингові компанії;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довірчі товариства;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страхові компанії;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 накопичувального пенсійного забезпечення;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інвестиційні фонди і компанії;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інша юридична особа, що отримала ліцензію на надання гарантій.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2132856"/>
            <a:ext cx="2539682" cy="25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575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1844824"/>
            <a:ext cx="3568024" cy="356802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784835-F4EF-457C-9D7D-FD5DF37ED9B4}"/>
              </a:ext>
            </a:extLst>
          </p:cNvPr>
          <p:cNvSpPr/>
          <p:nvPr/>
        </p:nvSpPr>
        <p:spPr>
          <a:xfrm>
            <a:off x="0" y="0"/>
            <a:ext cx="12191999" cy="1069145"/>
          </a:xfrm>
          <a:prstGeom prst="rect">
            <a:avLst/>
          </a:prstGeom>
          <a:solidFill>
            <a:srgbClr val="142C69"/>
          </a:solidFill>
          <a:ln>
            <a:solidFill>
              <a:srgbClr val="142C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 розглянемо такі питання: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CC517F-C52B-42C7-AB3A-A9F65D58D6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021288"/>
            <a:ext cx="2088232" cy="7815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1344" y="1844824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 можна змінити форму забезпечення тендерної пропозиції / пропозиції?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 є відповідальність за зазначення вимог та форми забезпечення тендерної пропозиції / пропозиції не відповідно до Наказу № 2628?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зазначити вимогу до забезпечення тендерної пропозиції в тендерній документації?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договору про закупівлю.</a:t>
            </a:r>
          </a:p>
        </p:txBody>
      </p:sp>
    </p:spTree>
    <p:extLst>
      <p:ext uri="{BB962C8B-B14F-4D97-AF65-F5344CB8AC3E}">
        <p14:creationId xmlns:p14="http://schemas.microsoft.com/office/powerpoint/2010/main" val="20649598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784835-F4EF-457C-9D7D-FD5DF37ED9B4}"/>
              </a:ext>
            </a:extLst>
          </p:cNvPr>
          <p:cNvSpPr/>
          <p:nvPr/>
        </p:nvSpPr>
        <p:spPr>
          <a:xfrm>
            <a:off x="0" y="0"/>
            <a:ext cx="12191999" cy="1069145"/>
          </a:xfrm>
          <a:prstGeom prst="rect">
            <a:avLst/>
          </a:prstGeom>
          <a:solidFill>
            <a:srgbClr val="142C69"/>
          </a:solidFill>
          <a:ln>
            <a:solidFill>
              <a:srgbClr val="142C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передбачити в вимогу в тендерній документації / оголошенні про проведення спрощеної закупівлі?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CC517F-C52B-42C7-AB3A-A9F65D58D6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021288"/>
            <a:ext cx="2088232" cy="7815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360" y="1412776"/>
            <a:ext cx="111612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тексті гарантії має бути визначено категорії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бенефіціара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принципала та гаранта. </a:t>
            </a:r>
          </a:p>
          <a:p>
            <a:pPr algn="just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 терміном «категорія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бенефіціара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мається на увазі категорія замовника відповідно до частини 4 статті 2 Закону України «Про публічні закупівлі», а саме: __________ (</a:t>
            </a:r>
            <a:r>
              <a:rPr lang="uk-UA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зазначається замовником самостійно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uk-UA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 терміном «категорія принципала» мається на увазі організаційно-правова форма юридичної особи. Якщо учасник процедури закупівлі не є юридичною особою, то категорія принципала не зазначається.   </a:t>
            </a:r>
          </a:p>
          <a:p>
            <a:pPr algn="just"/>
            <a:endParaRPr lang="uk-UA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 терміном «категорія гаранта» мається на увазі різновид фінансової установи, що видала гарантію, а саме: банк, кредитна спілка, ломбард, лізингова компанія, довірче товариство, страхова компанія, установа накопичувального пенсійного забезпечення, інвестиційний фонд / компанія або інша юридична особа, що отримала ліцензію на надання гарантій.</a:t>
            </a:r>
          </a:p>
        </p:txBody>
      </p:sp>
    </p:spTree>
    <p:extLst>
      <p:ext uri="{BB962C8B-B14F-4D97-AF65-F5344CB8AC3E}">
        <p14:creationId xmlns:p14="http://schemas.microsoft.com/office/powerpoint/2010/main" val="23176864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E0E08C-409C-45D7-9C71-466C3E4DC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03" y="92018"/>
            <a:ext cx="11255593" cy="667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225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784835-F4EF-457C-9D7D-FD5DF37ED9B4}"/>
              </a:ext>
            </a:extLst>
          </p:cNvPr>
          <p:cNvSpPr/>
          <p:nvPr/>
        </p:nvSpPr>
        <p:spPr>
          <a:xfrm>
            <a:off x="0" y="0"/>
            <a:ext cx="12191999" cy="1069145"/>
          </a:xfrm>
          <a:prstGeom prst="rect">
            <a:avLst/>
          </a:prstGeom>
          <a:solidFill>
            <a:srgbClr val="142C69"/>
          </a:solidFill>
          <a:ln>
            <a:solidFill>
              <a:srgbClr val="142C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 відхиляти учасника, якщо забезпечення не відповідає вимогам замовника?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CC517F-C52B-42C7-AB3A-A9F65D58D6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021288"/>
            <a:ext cx="2088232" cy="7815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360" y="1683168"/>
            <a:ext cx="806489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до абзацу 5 частини 1 статті 31 Закону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замовни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відхиляє тендерну пропозицію із зазначенням аргументації в електронній системі закупівель у разі, якщо учасник процедури закупівлі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надав забезпечення тендерної пропозиції, якщо таке забезпечення вимагалося замовником</a:t>
            </a:r>
          </a:p>
          <a:p>
            <a:pPr algn="just"/>
            <a:endParaRPr lang="uk-UA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/ або </a:t>
            </a:r>
          </a:p>
          <a:p>
            <a:pPr algn="just"/>
            <a:endParaRPr lang="uk-UA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тендерної пропозиції не відповідає умовам, що визначені замовником у тендерній документації до такого забезпечення тендерної пропозиції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5D1DF53-D70B-43A9-BE61-54DA4DF98D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029" y="2116267"/>
            <a:ext cx="2857899" cy="28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943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784835-F4EF-457C-9D7D-FD5DF37ED9B4}"/>
              </a:ext>
            </a:extLst>
          </p:cNvPr>
          <p:cNvSpPr/>
          <p:nvPr/>
        </p:nvSpPr>
        <p:spPr>
          <a:xfrm>
            <a:off x="0" y="1957902"/>
            <a:ext cx="12191999" cy="1933241"/>
          </a:xfrm>
          <a:prstGeom prst="rect">
            <a:avLst/>
          </a:prstGeom>
          <a:solidFill>
            <a:srgbClr val="142C69"/>
          </a:solidFill>
          <a:ln>
            <a:solidFill>
              <a:srgbClr val="142C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виконання договору про закупівлю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CC517F-C52B-42C7-AB3A-A9F65D58D6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021288"/>
            <a:ext cx="2088232" cy="78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1227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784835-F4EF-457C-9D7D-FD5DF37ED9B4}"/>
              </a:ext>
            </a:extLst>
          </p:cNvPr>
          <p:cNvSpPr/>
          <p:nvPr/>
        </p:nvSpPr>
        <p:spPr>
          <a:xfrm>
            <a:off x="0" y="0"/>
            <a:ext cx="12191999" cy="1069145"/>
          </a:xfrm>
          <a:prstGeom prst="rect">
            <a:avLst/>
          </a:prstGeom>
          <a:solidFill>
            <a:srgbClr val="142C69"/>
          </a:solidFill>
          <a:ln>
            <a:solidFill>
              <a:srgbClr val="142C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забезпечення виконання договору про закупівлю?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CC517F-C52B-42C7-AB3A-A9F65D58D6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021288"/>
            <a:ext cx="2088232" cy="7815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1384" y="2420888"/>
            <a:ext cx="6840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 пункту 9 частини 1 статті 1 Закону забезпечення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договору про закупівлю - надання забезпечення виконання зобов’язань учасником перед замовником за договором про закупівлю.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F802E0-68BE-462F-BE1E-1C146E1EC8B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2276872"/>
            <a:ext cx="1915902" cy="193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167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784835-F4EF-457C-9D7D-FD5DF37ED9B4}"/>
              </a:ext>
            </a:extLst>
          </p:cNvPr>
          <p:cNvSpPr/>
          <p:nvPr/>
        </p:nvSpPr>
        <p:spPr>
          <a:xfrm>
            <a:off x="0" y="0"/>
            <a:ext cx="12191999" cy="1069145"/>
          </a:xfrm>
          <a:prstGeom prst="rect">
            <a:avLst/>
          </a:prstGeom>
          <a:solidFill>
            <a:srgbClr val="142C69"/>
          </a:solidFill>
          <a:ln>
            <a:solidFill>
              <a:srgbClr val="142C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 встановлення забезпечення виконання договору про закупівлю: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CC517F-C52B-42C7-AB3A-A9F65D58D6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021288"/>
            <a:ext cx="2088232" cy="7815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39816" y="2420888"/>
            <a:ext cx="74168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 від недобросовісних постачальників / надавачів послуг / виконавців робіт;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гарантія виконання всіх умов договору про закупівлю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0E4A5B-4A37-4B94-A1D7-8505074052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1432610"/>
            <a:ext cx="3009871" cy="379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936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784835-F4EF-457C-9D7D-FD5DF37ED9B4}"/>
              </a:ext>
            </a:extLst>
          </p:cNvPr>
          <p:cNvSpPr/>
          <p:nvPr/>
        </p:nvSpPr>
        <p:spPr>
          <a:xfrm>
            <a:off x="0" y="0"/>
            <a:ext cx="12191999" cy="1069145"/>
          </a:xfrm>
          <a:prstGeom prst="rect">
            <a:avLst/>
          </a:prstGeom>
          <a:solidFill>
            <a:srgbClr val="142C69"/>
          </a:solidFill>
          <a:ln>
            <a:solidFill>
              <a:srgbClr val="142C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 забезпечення договору про закупівлю: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CC517F-C52B-42C7-AB3A-A9F65D58D6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021288"/>
            <a:ext cx="2088232" cy="7815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9376" y="2132856"/>
            <a:ext cx="74168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переказ коштів на рахунок самого замовника;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застава коштів на рахунку переможця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гарантія фінансової установи.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E5B3211-E967-41B0-A56D-0D32F18BA5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88" y="1455334"/>
            <a:ext cx="2219308" cy="317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41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784835-F4EF-457C-9D7D-FD5DF37ED9B4}"/>
              </a:ext>
            </a:extLst>
          </p:cNvPr>
          <p:cNvSpPr/>
          <p:nvPr/>
        </p:nvSpPr>
        <p:spPr>
          <a:xfrm>
            <a:off x="0" y="0"/>
            <a:ext cx="12191999" cy="1069145"/>
          </a:xfrm>
          <a:prstGeom prst="rect">
            <a:avLst/>
          </a:prstGeom>
          <a:solidFill>
            <a:srgbClr val="142C69"/>
          </a:solidFill>
          <a:ln>
            <a:solidFill>
              <a:srgbClr val="142C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Розмір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договору про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закупівлю</a:t>
            </a:r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CC517F-C52B-42C7-AB3A-A9F65D58D6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021288"/>
            <a:ext cx="2088232" cy="7815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95800" y="2699918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може перевищувати 5 % вартості договору про закупівлю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FE8186D-B443-4635-B19D-9AC5E6E139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1988840"/>
            <a:ext cx="237626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948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784835-F4EF-457C-9D7D-FD5DF37ED9B4}"/>
              </a:ext>
            </a:extLst>
          </p:cNvPr>
          <p:cNvSpPr/>
          <p:nvPr/>
        </p:nvSpPr>
        <p:spPr>
          <a:xfrm>
            <a:off x="0" y="0"/>
            <a:ext cx="12191999" cy="1069145"/>
          </a:xfrm>
          <a:prstGeom prst="rect">
            <a:avLst/>
          </a:prstGeom>
          <a:solidFill>
            <a:srgbClr val="142C69"/>
          </a:solidFill>
          <a:ln>
            <a:solidFill>
              <a:srgbClr val="142C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Органу оскарження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CC517F-C52B-42C7-AB3A-A9F65D58D6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021288"/>
            <a:ext cx="2088232" cy="7815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9375" y="1307999"/>
            <a:ext cx="1123324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 Колегії від 22.04.2021 № 8809, оголошення №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UA-2021-03-29-002737-a</a:t>
            </a:r>
            <a:endParaRPr lang="uk-UA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Вимога ТД: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до пункту 2 додатку 4 ТД вимагається для уникнення можливостей для розірвання договору учасник у разі визнання його переможцем закупівлі, на вимогу замовника може бути зобов'язаний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внести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грошове забезпечення виконання договору на рахунок замовника до початку виконання робіт / послуг, у розмірі 20% від вартості (договору), про що у складі тендерній пропозиції надає відповідний лист-згоду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Позиція скаржника: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встановивши дану умову, за твердженням скаржника, замовник грубо порушив норми Закону та принципи здійснення закупівель, зокрема принцип недискримінації учасників, оскільки прийняти участь у закупівлі зможуть лише учасники, які погодяться на незаконну вимогу надати згоду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внести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грошове забезпечення виконання договору на рахунок замовника у розмірі 20% вартості договору.</a:t>
            </a:r>
          </a:p>
        </p:txBody>
      </p:sp>
    </p:spTree>
    <p:extLst>
      <p:ext uri="{BB962C8B-B14F-4D97-AF65-F5344CB8AC3E}">
        <p14:creationId xmlns:p14="http://schemas.microsoft.com/office/powerpoint/2010/main" val="19178873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784835-F4EF-457C-9D7D-FD5DF37ED9B4}"/>
              </a:ext>
            </a:extLst>
          </p:cNvPr>
          <p:cNvSpPr/>
          <p:nvPr/>
        </p:nvSpPr>
        <p:spPr>
          <a:xfrm>
            <a:off x="0" y="0"/>
            <a:ext cx="12191999" cy="1069145"/>
          </a:xfrm>
          <a:prstGeom prst="rect">
            <a:avLst/>
          </a:prstGeom>
          <a:solidFill>
            <a:srgbClr val="142C69"/>
          </a:solidFill>
          <a:ln>
            <a:solidFill>
              <a:srgbClr val="142C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Органу оскарження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CC517F-C52B-42C7-AB3A-A9F65D58D6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021288"/>
            <a:ext cx="2088232" cy="7815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9375" y="1988840"/>
            <a:ext cx="1123324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 Колегії від 22.04.2021 № 8809, оголошення №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UA-2021-03-29-002737-a</a:t>
            </a:r>
            <a:endParaRPr lang="uk-UA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Позиція Колегії: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наведені положення ТД не узгоджуються з вимогами Закону, що не дає можливість суб'єктам господарювання належним чином сформувати свої тендерні пропозиції, що є дискримінаційним по відношенню до таких суб'єктів господарювання, зокрема, скаржника. Враховуючи вище викладене, замовник повинен усунути наведені вище невідповідності шляхом внесення відповідних змін до ТД в цій частині.</a:t>
            </a:r>
          </a:p>
        </p:txBody>
      </p:sp>
    </p:spTree>
    <p:extLst>
      <p:ext uri="{BB962C8B-B14F-4D97-AF65-F5344CB8AC3E}">
        <p14:creationId xmlns:p14="http://schemas.microsoft.com/office/powerpoint/2010/main" val="1396985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784835-F4EF-457C-9D7D-FD5DF37ED9B4}"/>
              </a:ext>
            </a:extLst>
          </p:cNvPr>
          <p:cNvSpPr/>
          <p:nvPr/>
        </p:nvSpPr>
        <p:spPr>
          <a:xfrm>
            <a:off x="0" y="0"/>
            <a:ext cx="12191999" cy="1069145"/>
          </a:xfrm>
          <a:prstGeom prst="rect">
            <a:avLst/>
          </a:prstGeom>
          <a:solidFill>
            <a:srgbClr val="142C69"/>
          </a:solidFill>
          <a:ln>
            <a:solidFill>
              <a:srgbClr val="142C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забезпечення тендерної пропозиції / пропозиції?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CC517F-C52B-42C7-AB3A-A9F65D58D6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021288"/>
            <a:ext cx="2088232" cy="7815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7848" y="2420888"/>
            <a:ext cx="698477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тендерної пропозиції / пропозиції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надання забезпечення виконання зобов’язань учасником перед замовником, що виникли у зв’язку з поданням тендерної пропозиції / пропозиції, у вигляді такого забезпечення, як гарантія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6B4DD1-5F89-4C8C-85D2-4ABCDC1C480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2420888"/>
            <a:ext cx="1915902" cy="193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893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784835-F4EF-457C-9D7D-FD5DF37ED9B4}"/>
              </a:ext>
            </a:extLst>
          </p:cNvPr>
          <p:cNvSpPr/>
          <p:nvPr/>
        </p:nvSpPr>
        <p:spPr>
          <a:xfrm>
            <a:off x="0" y="0"/>
            <a:ext cx="12191999" cy="1069145"/>
          </a:xfrm>
          <a:prstGeom prst="rect">
            <a:avLst/>
          </a:prstGeom>
          <a:solidFill>
            <a:srgbClr val="142C69"/>
          </a:solidFill>
          <a:ln>
            <a:solidFill>
              <a:srgbClr val="142C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Органу оскарження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CC517F-C52B-42C7-AB3A-A9F65D58D6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021288"/>
            <a:ext cx="2088232" cy="7815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7368" y="1153412"/>
            <a:ext cx="112332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 Колегії від 07.04.2021 № 7232, оголошення №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UA-2021-03-02-008938-b</a:t>
            </a:r>
            <a:endParaRPr lang="uk-UA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Вимога ТД: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пункті 5.2 розділу 6 ТД зазначається, що ТП учасника-переможця буде відхилена у разі не надання ним забезпечення виконання договору про закупівлю у формі оригіналу банківської гарантії в розмірі 3%, на умовах визначених у тендерній документації. Але далі в пункті 6 Розділу 6 ТЛ вже вказане наступне: Розмір забезпечення виконання договору про закупівлю - 5 відсотка вартості договору. Забезпечення виконання договору про закупівлю надається у формі перерахування коштів на розрахунковий рахунок Замовника.</a:t>
            </a:r>
          </a:p>
          <a:p>
            <a:pPr algn="just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Позиція скаржника: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 вимоги замовника щодо форми та суми забезпечення виконання договору суперечать один одному, то це припускає їх різне тлумачення як замовником, так і учасниками, що в подальшому може привести до застосування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хамовником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різних підходів під час розгляду ТП учасників.</a:t>
            </a:r>
          </a:p>
        </p:txBody>
      </p:sp>
    </p:spTree>
    <p:extLst>
      <p:ext uri="{BB962C8B-B14F-4D97-AF65-F5344CB8AC3E}">
        <p14:creationId xmlns:p14="http://schemas.microsoft.com/office/powerpoint/2010/main" val="11907866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784835-F4EF-457C-9D7D-FD5DF37ED9B4}"/>
              </a:ext>
            </a:extLst>
          </p:cNvPr>
          <p:cNvSpPr/>
          <p:nvPr/>
        </p:nvSpPr>
        <p:spPr>
          <a:xfrm>
            <a:off x="0" y="0"/>
            <a:ext cx="12191999" cy="1069145"/>
          </a:xfrm>
          <a:prstGeom prst="rect">
            <a:avLst/>
          </a:prstGeom>
          <a:solidFill>
            <a:srgbClr val="142C69"/>
          </a:solidFill>
          <a:ln>
            <a:solidFill>
              <a:srgbClr val="142C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Органу оскарження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CC517F-C52B-42C7-AB3A-A9F65D58D6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021288"/>
            <a:ext cx="2088232" cy="7815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9375" y="1988840"/>
            <a:ext cx="112332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 Колегії від 07.04.2021 № 7232, оголошення №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UA-2021-03-02-008938-b</a:t>
            </a:r>
            <a:endParaRPr lang="uk-UA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Позиція Колегії: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наведені положення ТЛ не узгоджуються між собою, що не дає учасникам належним чином сформувати ТП, що є дискримінаційним по відношенню до інших суб'єктів господарювання, зокрема, скаржника. Замовник повинен усунути наведені вище невідповідності шляхом внесення відповідних змін до ТД в цій частині.</a:t>
            </a:r>
          </a:p>
        </p:txBody>
      </p:sp>
    </p:spTree>
    <p:extLst>
      <p:ext uri="{BB962C8B-B14F-4D97-AF65-F5344CB8AC3E}">
        <p14:creationId xmlns:p14="http://schemas.microsoft.com/office/powerpoint/2010/main" val="8812717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60648"/>
            <a:ext cx="11640616" cy="619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7722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78D0E99-806A-4CBA-BE56-979B4862C6A4}"/>
              </a:ext>
            </a:extLst>
          </p:cNvPr>
          <p:cNvSpPr/>
          <p:nvPr/>
        </p:nvSpPr>
        <p:spPr>
          <a:xfrm>
            <a:off x="34727" y="2132856"/>
            <a:ext cx="12192000" cy="1860651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C1EC74-5093-4070-8717-C49F8EE08B4A}"/>
              </a:ext>
            </a:extLst>
          </p:cNvPr>
          <p:cNvSpPr txBox="1"/>
          <p:nvPr/>
        </p:nvSpPr>
        <p:spPr>
          <a:xfrm>
            <a:off x="1711392" y="2703482"/>
            <a:ext cx="87602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ru-RU" sz="4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D370A3-E51F-4000-B666-F5BFF5D501B4}"/>
              </a:ext>
            </a:extLst>
          </p:cNvPr>
          <p:cNvSpPr txBox="1"/>
          <p:nvPr/>
        </p:nvSpPr>
        <p:spPr>
          <a:xfrm>
            <a:off x="191344" y="5237495"/>
            <a:ext cx="66247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radnuk.com.ua </a:t>
            </a:r>
            <a:endParaRPr lang="uk-UA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radnukdz@gmail.com </a:t>
            </a:r>
            <a:endParaRPr lang="uk-UA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тел.: (044) 451-85-71 </a:t>
            </a:r>
          </a:p>
          <a:p>
            <a:r>
              <a:rPr lang="uk-UA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Завжди готові співпрацювати та допомагати!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5B7B880-D437-4D98-9DF7-6A31E9BDE4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714" y="165347"/>
            <a:ext cx="2425762" cy="81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4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784835-F4EF-457C-9D7D-FD5DF37ED9B4}"/>
              </a:ext>
            </a:extLst>
          </p:cNvPr>
          <p:cNvSpPr/>
          <p:nvPr/>
        </p:nvSpPr>
        <p:spPr>
          <a:xfrm>
            <a:off x="0" y="0"/>
            <a:ext cx="12191999" cy="1069145"/>
          </a:xfrm>
          <a:prstGeom prst="rect">
            <a:avLst/>
          </a:prstGeom>
          <a:solidFill>
            <a:srgbClr val="142C69"/>
          </a:solidFill>
          <a:ln>
            <a:solidFill>
              <a:srgbClr val="142C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 встановлення забезпечення тендерної пропозиції / пропозиції: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CC517F-C52B-42C7-AB3A-A9F65D58D6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021288"/>
            <a:ext cx="2088232" cy="7815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8408" y="2276872"/>
            <a:ext cx="79928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 від недобросовісних учасників;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мінімізація демпінгу в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закупівлях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впевненість в отриманні документів переможця;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впевненість в укладенні договору про закупівлю.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4C9164-22A2-4C28-8521-9145D12CA4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64" y="1712148"/>
            <a:ext cx="3009871" cy="379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076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784835-F4EF-457C-9D7D-FD5DF37ED9B4}"/>
              </a:ext>
            </a:extLst>
          </p:cNvPr>
          <p:cNvSpPr/>
          <p:nvPr/>
        </p:nvSpPr>
        <p:spPr>
          <a:xfrm>
            <a:off x="0" y="0"/>
            <a:ext cx="12191999" cy="1069145"/>
          </a:xfrm>
          <a:prstGeom prst="rect">
            <a:avLst/>
          </a:prstGeom>
          <a:solidFill>
            <a:srgbClr val="142C69"/>
          </a:solidFill>
          <a:ln>
            <a:solidFill>
              <a:srgbClr val="142C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яких </a:t>
            </a:r>
            <a:r>
              <a:rPr lang="uk-UA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закупівлях</a:t>
            </a:r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можна встановлювати вимогу щодо забезпечення тендерної пропозиції / пропозиції?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CC517F-C52B-42C7-AB3A-A9F65D58D6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021288"/>
            <a:ext cx="2088232" cy="7815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51984" y="1988840"/>
            <a:ext cx="47087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спрощена закупівля;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відкриті торги;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відкриті торги з публікацією англійською мовою;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конкурентний діалог;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рамкова угода;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торги з обмеженою участю.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8365DAC-70DA-4059-94E5-F83B90DF86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1628800"/>
            <a:ext cx="2219308" cy="317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119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784835-F4EF-457C-9D7D-FD5DF37ED9B4}"/>
              </a:ext>
            </a:extLst>
          </p:cNvPr>
          <p:cNvSpPr/>
          <p:nvPr/>
        </p:nvSpPr>
        <p:spPr>
          <a:xfrm>
            <a:off x="0" y="0"/>
            <a:ext cx="12191999" cy="1069145"/>
          </a:xfrm>
          <a:prstGeom prst="rect">
            <a:avLst/>
          </a:prstGeom>
          <a:solidFill>
            <a:srgbClr val="142C69"/>
          </a:solidFill>
          <a:ln>
            <a:solidFill>
              <a:srgbClr val="142C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Розмір </a:t>
            </a:r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тендерної пропозиції / пропозиції у грошовому виразі не може перевищувати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CC517F-C52B-42C7-AB3A-A9F65D58D6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021288"/>
            <a:ext cx="2088232" cy="7815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360" y="1670546"/>
            <a:ext cx="835292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uk-UA" sz="2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0,5 % очікуваної вартості закупівлі у разі проведення тендеру / спрощеної закупівлі на закупівлю робіт; </a:t>
            </a:r>
          </a:p>
          <a:p>
            <a:pPr algn="just"/>
            <a:endParaRPr lang="uk-UA" sz="22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uk-UA" sz="2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3 % очікуваної вартості у разі проведення тендеру / спрощеної закупівлі на закупівлю товарів чи послуг.</a:t>
            </a:r>
          </a:p>
          <a:p>
            <a:pPr algn="just"/>
            <a:endParaRPr lang="uk-UA" sz="22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разі якщо тендерні пропозиції / пропозиції подаються стосовно частини предмета закупівлі (лота), </a:t>
            </a:r>
            <a:r>
              <a:rPr lang="uk-UA" sz="22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розмір забезпечення тендерної пропозиції / пропозиції встановлюється замовником виходячи з очікуваної вартості предмета закупівлі щодо кожної його частини (лота).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C83F507-4595-47B4-9A13-FEFAEAE32F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2132856"/>
            <a:ext cx="237626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571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784835-F4EF-457C-9D7D-FD5DF37ED9B4}"/>
              </a:ext>
            </a:extLst>
          </p:cNvPr>
          <p:cNvSpPr/>
          <p:nvPr/>
        </p:nvSpPr>
        <p:spPr>
          <a:xfrm>
            <a:off x="0" y="0"/>
            <a:ext cx="12191999" cy="1069145"/>
          </a:xfrm>
          <a:prstGeom prst="rect">
            <a:avLst/>
          </a:prstGeom>
          <a:solidFill>
            <a:srgbClr val="142C69"/>
          </a:solidFill>
          <a:ln>
            <a:solidFill>
              <a:srgbClr val="142C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оголошення №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UA-2021-03-29-005862-c</a:t>
            </a:r>
            <a:endParaRPr lang="uk-UA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CC517F-C52B-42C7-AB3A-A9F65D58D6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021288"/>
            <a:ext cx="2088232" cy="7815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1363" y="1590835"/>
            <a:ext cx="1144927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закупівлі - капітальний ремонт будівлі</a:t>
            </a:r>
          </a:p>
          <a:p>
            <a:pPr algn="just"/>
            <a:endParaRPr lang="uk-UA" sz="22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Очікувана вартість закупівлі – 2 120 000 грн.</a:t>
            </a:r>
          </a:p>
          <a:p>
            <a:pPr algn="just"/>
            <a:endParaRPr lang="uk-UA" sz="22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Розмір забезпечення встановлений замовником - 63 000 грн.</a:t>
            </a:r>
          </a:p>
          <a:p>
            <a:pPr algn="just"/>
            <a:endParaRPr lang="uk-UA" sz="22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2 120 000 * 0,005 = 10 600 грн</a:t>
            </a:r>
          </a:p>
          <a:p>
            <a:pPr algn="ctr"/>
            <a:endParaRPr lang="uk-UA" sz="28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порушення частини 1 статті 25 Закону розмір забезпечення тендерної пропозиції у грошовому виразі перевищує 0,5 відсотка очікуваної вартості закупівлі, тоді як замовником проводиться тендер на закупівлю робіт.</a:t>
            </a:r>
          </a:p>
        </p:txBody>
      </p:sp>
    </p:spTree>
    <p:extLst>
      <p:ext uri="{BB962C8B-B14F-4D97-AF65-F5344CB8AC3E}">
        <p14:creationId xmlns:p14="http://schemas.microsoft.com/office/powerpoint/2010/main" val="3846505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784835-F4EF-457C-9D7D-FD5DF37ED9B4}"/>
              </a:ext>
            </a:extLst>
          </p:cNvPr>
          <p:cNvSpPr/>
          <p:nvPr/>
        </p:nvSpPr>
        <p:spPr>
          <a:xfrm>
            <a:off x="0" y="0"/>
            <a:ext cx="12191999" cy="1069145"/>
          </a:xfrm>
          <a:prstGeom prst="rect">
            <a:avLst/>
          </a:prstGeom>
          <a:solidFill>
            <a:srgbClr val="142C69"/>
          </a:solidFill>
          <a:ln>
            <a:solidFill>
              <a:srgbClr val="142C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оголошення №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UA-2021-02-16-001733-c</a:t>
            </a:r>
            <a:endParaRPr lang="uk-UA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CC517F-C52B-42C7-AB3A-A9F65D58D6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021288"/>
            <a:ext cx="2088232" cy="7815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1363" y="1590835"/>
            <a:ext cx="114492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закупівлі - </a:t>
            </a:r>
            <a:r>
              <a:rPr lang="ru-RU" sz="22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костюми</a:t>
            </a:r>
            <a:r>
              <a:rPr lang="ru-RU" sz="2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2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низьких</a:t>
            </a:r>
            <a:r>
              <a:rPr lang="ru-RU" sz="2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температур, куртки для </a:t>
            </a:r>
            <a:r>
              <a:rPr lang="ru-RU" sz="22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низьких</a:t>
            </a:r>
            <a:r>
              <a:rPr lang="ru-RU" sz="2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температур; костюм сторожа</a:t>
            </a:r>
            <a:endParaRPr lang="uk-UA" sz="22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2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Очікувана вартість закупівлі – 5 375 143 грн.</a:t>
            </a:r>
          </a:p>
          <a:p>
            <a:pPr algn="just"/>
            <a:endParaRPr lang="uk-UA" sz="22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Розмір забезпечення встановлений замовником - 171 000 грн.</a:t>
            </a:r>
          </a:p>
          <a:p>
            <a:pPr algn="just"/>
            <a:endParaRPr lang="uk-UA" sz="22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5 375 143 * 0,03 = 161 254, 29 грн</a:t>
            </a:r>
          </a:p>
          <a:p>
            <a:pPr algn="ctr"/>
            <a:endParaRPr lang="uk-UA" sz="2800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порушення частини 1 статті 25 Закону розмір забезпечення тендерної пропозиції у грошовому виразі перевищує 3 відсотка очікуваної вартості закупівлі, тоді як замовником проводиться тендер на закупівлю товарів.</a:t>
            </a:r>
          </a:p>
        </p:txBody>
      </p:sp>
    </p:spTree>
    <p:extLst>
      <p:ext uri="{BB962C8B-B14F-4D97-AF65-F5344CB8AC3E}">
        <p14:creationId xmlns:p14="http://schemas.microsoft.com/office/powerpoint/2010/main" val="12867268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Пуст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2396</TotalTime>
  <Words>2530</Words>
  <Application>Microsoft Office PowerPoint</Application>
  <PresentationFormat>Широкоэкранный</PresentationFormat>
  <Paragraphs>190</Paragraphs>
  <Slides>43</Slides>
  <Notes>41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43</vt:i4>
      </vt:variant>
    </vt:vector>
  </HeadingPairs>
  <TitlesOfParts>
    <vt:vector size="50" baseType="lpstr">
      <vt:lpstr>Arial</vt:lpstr>
      <vt:lpstr>Calibri</vt:lpstr>
      <vt:lpstr>Calibri Light</vt:lpstr>
      <vt:lpstr>Times New Roman</vt:lpstr>
      <vt:lpstr>Wingdings</vt:lpstr>
      <vt:lpstr>Тема Office</vt:lpstr>
      <vt:lpstr>1_Пустое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MASHA</dc:creator>
  <cp:lastModifiedBy>Ната</cp:lastModifiedBy>
  <cp:revision>465</cp:revision>
  <cp:lastPrinted>2021-03-24T06:39:01Z</cp:lastPrinted>
  <dcterms:created xsi:type="dcterms:W3CDTF">2016-09-20T18:51:00Z</dcterms:created>
  <dcterms:modified xsi:type="dcterms:W3CDTF">2021-05-20T06:51:28Z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1049-11.2.0.8970</vt:lpwstr>
  </property>
</Properties>
</file>