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644" r:id="rId2"/>
    <p:sldId id="1641" r:id="rId3"/>
    <p:sldId id="1647" r:id="rId4"/>
    <p:sldId id="256" r:id="rId5"/>
    <p:sldId id="1654" r:id="rId6"/>
    <p:sldId id="1657" r:id="rId7"/>
    <p:sldId id="1655" r:id="rId8"/>
    <p:sldId id="1658" r:id="rId9"/>
    <p:sldId id="1656" r:id="rId10"/>
    <p:sldId id="1653" r:id="rId11"/>
    <p:sldId id="286" r:id="rId12"/>
    <p:sldId id="1648" r:id="rId13"/>
    <p:sldId id="1659" r:id="rId14"/>
    <p:sldId id="1662" r:id="rId15"/>
    <p:sldId id="1660" r:id="rId16"/>
    <p:sldId id="257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A09AC-80F0-44B9-9590-8C122770931D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EC11-E83C-42D8-99C7-576031F0AB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22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32ed298b8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d32ed298b8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84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32ed298b8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32ed298b8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13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32ed298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32ed298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49DE0-37EF-46DD-B2C5-FC1C1B67E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0E20E8-7901-4F66-8F7E-3911E9C73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E2A08-F295-4CBB-B23E-63892FA9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779C4-8638-4125-87E1-6B690A92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58692-EBE7-4F2B-8A4B-18F3531E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A4AAD-D52C-465E-9127-658A4E27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62DF3-F896-4F2C-97C2-63C1446B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22FF8-3337-4E19-BE01-71F40FF5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4C48A-194A-4EE8-8636-3F668D35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A251B-B17D-45BD-BE4B-056266C6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29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918FB5-621C-4AAB-8573-3FAA126D1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6918B0-DB5B-4A93-B1E5-E8FBDEB45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782D4-483B-4612-A1D5-5C1AD810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19C4C-AE33-4147-9D99-D8D2C3A6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28B92-BE7F-4B04-A9F8-E74C77D0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09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E7E78-2CC3-4FF5-9D38-0F093855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A6A94-955D-4979-85E8-95A5DD69D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C697E-0F68-4275-A117-2A7DFF51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7EE69-F3AD-439A-9A57-11859B68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877B99-6591-4E4E-BA0F-76BF608B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74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550B0-64DF-4D7B-9885-0CAA1C0B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36889F-1DFF-4A31-ACE7-B36664BF7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E79C-A23A-498B-A855-B544D541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19DCA-D0BE-4C61-B938-C77AA2E4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15AD1-322B-43BB-8AE0-CEBAF17B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476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84FC1-0BB8-4E2A-B8FF-24EC6AF8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7E022-63EE-4E26-9444-FADC8B86C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68170-BC9B-43EE-9032-BF24D64CE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582E2-D387-49CB-A1B2-CE7AFBBA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7171A9-563E-4189-BF15-8F15EBE7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B0B87-8270-485D-90C1-9DBA3B98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2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7BFFF-0C36-425D-AEC8-339EC7A5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B47683-189D-4697-A75F-980E8CBC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B8AEE-CBB9-493B-A5DF-3D3EA67E6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98C357-F2F3-4F96-892E-C3A1441C2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BA5565-CC58-4F84-A606-122BE9E4F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D006CE-681C-4F86-A214-CB0D5C65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7FFBFA-88AF-40A1-9913-1E8F56AA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3AE8-DFD4-4FFF-8F90-F9126F40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93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F62DF-8FB3-4EF2-8EEF-2C6E19B4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CD5A0D-5BAE-439D-B692-08131C79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46FB40-94D1-46DC-BB8C-B9FD3476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0442EE-7117-4DFA-BE90-EF90655C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22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4D9248-EBF5-4FBB-B47F-B3664816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4D639F-0D6E-4C52-A652-5F7E507F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8FEC7D-9D91-4F0E-827C-B38F812C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41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E4471-E9EC-4807-BD1E-1812938B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69AF4-2DA1-4328-92E3-12282C446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5020FF-9A7B-4515-9783-6746E728E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B8966-E89F-4C49-ADF0-6327FDA6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7CD59D-973E-4297-BB69-C19A57BB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18B0D7-95E7-43A7-B1F8-C9DD1F97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96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8F367-1D2B-4CC6-B1C3-F052CB4A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05D9A8-35D2-4570-83CA-B5ECCFFFA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3E5F46-9CE0-420D-8BD4-A1E11AF9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5A2D6-A511-4839-A899-38B2A7B1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8F9437-C651-4F30-A9FB-FD1BBC02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08D281-8AED-4087-8E9B-6D77CA0F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58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9564B-8896-483B-9AB5-655FB452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48AE7-6F39-45EB-BFBF-232732AF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527DE-F2C9-4425-9C74-1D095107A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8EA23-A9D6-4604-9D46-087B840D287B}" type="datetimeFigureOut">
              <a:rPr lang="uk-UA" smtClean="0"/>
              <a:t>18.05.2021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0F937A-63FC-416E-A90C-5D655F759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767EA-B96E-410A-836E-6E11B461A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5911-BA9D-492B-9CA8-B3E0A00DDC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4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267" y="353334"/>
            <a:ext cx="2036100" cy="32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601" y="1316733"/>
            <a:ext cx="9293367" cy="464666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/>
        </p:nvSpPr>
        <p:spPr>
          <a:xfrm>
            <a:off x="564038" y="2140384"/>
            <a:ext cx="7150287" cy="137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06390" marR="406390" algn="ctr">
              <a:lnSpc>
                <a:spcPct val="115000"/>
              </a:lnSpc>
            </a:pPr>
            <a:r>
              <a:rPr lang="ru-RU" sz="3200" b="1" dirty="0">
                <a:solidFill>
                  <a:schemeClr val="dk1"/>
                </a:solidFill>
              </a:rPr>
              <a:t>Забезпечення у закупівлях: нові можливості в системі Prozorro</a:t>
            </a:r>
          </a:p>
        </p:txBody>
      </p:sp>
      <p:sp>
        <p:nvSpPr>
          <p:cNvPr id="246" name="Google Shape;246;p32"/>
          <p:cNvSpPr txBox="1"/>
          <p:nvPr/>
        </p:nvSpPr>
        <p:spPr>
          <a:xfrm>
            <a:off x="800600" y="4342834"/>
            <a:ext cx="59408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06390" marR="406390"/>
            <a:r>
              <a:rPr lang="ru" sz="2000" b="1" dirty="0">
                <a:solidFill>
                  <a:schemeClr val="dk1"/>
                </a:solidFill>
              </a:rPr>
              <a:t>Максим Коломієць</a:t>
            </a:r>
            <a:endParaRPr sz="2000" b="1" dirty="0">
              <a:solidFill>
                <a:schemeClr val="dk1"/>
              </a:solidFill>
            </a:endParaRPr>
          </a:p>
          <a:p>
            <a:pPr marL="406390" marR="406390"/>
            <a:r>
              <a:rPr lang="ru" sz="2000" dirty="0">
                <a:solidFill>
                  <a:schemeClr val="dk1"/>
                </a:solidFill>
              </a:rPr>
              <a:t>Фахівець департаменту держзакупівель</a:t>
            </a:r>
            <a:endParaRPr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3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3E14F9-D3F4-4346-81B8-B0631D9F0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05" y="630419"/>
            <a:ext cx="10515600" cy="3267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16AB70-7055-4B94-86C1-39DA48427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972874" flipH="1" flipV="1">
            <a:off x="2785042" y="923573"/>
            <a:ext cx="561371" cy="7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7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10262" r="30722"/>
          <a:stretch/>
        </p:blipFill>
        <p:spPr>
          <a:xfrm>
            <a:off x="1" y="1110501"/>
            <a:ext cx="12192004" cy="51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5267039" y="2892669"/>
            <a:ext cx="6652400" cy="102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06390" algn="ctr">
              <a:lnSpc>
                <a:spcPct val="115000"/>
              </a:lnSpc>
            </a:pPr>
            <a:r>
              <a:rPr lang="uk-UA" sz="4400" b="1" dirty="0">
                <a:solidFill>
                  <a:schemeClr val="dk1"/>
                </a:solidFill>
              </a:rPr>
              <a:t>Учасники</a:t>
            </a:r>
            <a:endParaRPr sz="4400" b="1" dirty="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68" y="310401"/>
            <a:ext cx="3063833" cy="490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13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FDDB1E-26B5-4F08-BD35-560632A2A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865" y="707957"/>
            <a:ext cx="10428571" cy="5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712A25-88EF-4FCF-98B0-64ADDCC98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799" y="2359043"/>
            <a:ext cx="10419048" cy="2485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59E057-818F-4C54-BF94-1935A77F74B4}"/>
              </a:ext>
            </a:extLst>
          </p:cNvPr>
          <p:cNvSpPr txBox="1"/>
          <p:nvPr/>
        </p:nvSpPr>
        <p:spPr>
          <a:xfrm>
            <a:off x="1725392" y="1123950"/>
            <a:ext cx="960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На етапі подачі пропозицій учаснику не потрібно робити нічого, навіть позначка щодо згоди з умовами ставиться автоматично.</a:t>
            </a:r>
          </a:p>
        </p:txBody>
      </p:sp>
    </p:spTree>
    <p:extLst>
      <p:ext uri="{BB962C8B-B14F-4D97-AF65-F5344CB8AC3E}">
        <p14:creationId xmlns:p14="http://schemas.microsoft.com/office/powerpoint/2010/main" val="153907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712A25-88EF-4FCF-98B0-64ADDCC98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799" y="2359043"/>
            <a:ext cx="10419048" cy="2485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76C6BB-FD65-4E25-99BE-D54AAA22A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132" y="2359043"/>
            <a:ext cx="10552381" cy="2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39718-8EF8-443F-8446-9604B8D8C03E}"/>
              </a:ext>
            </a:extLst>
          </p:cNvPr>
          <p:cNvSpPr txBox="1"/>
          <p:nvPr/>
        </p:nvSpPr>
        <p:spPr>
          <a:xfrm>
            <a:off x="1725392" y="1123950"/>
            <a:ext cx="960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Переможець має натиснути на кнопку “Забезпечення виконання умов договору”.</a:t>
            </a:r>
            <a:endParaRPr lang="uk-UA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49CB8F-294D-4955-8512-BD07C29B48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972874" flipH="1" flipV="1">
            <a:off x="2901156" y="5085694"/>
            <a:ext cx="561371" cy="7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7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7DF607-F742-4A4E-B1A8-43436CD0A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933" y="604818"/>
            <a:ext cx="7082134" cy="62531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7395B1-59A8-4739-9DED-BEE56D9C6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9304" flipH="1" flipV="1">
            <a:off x="1775115" y="4936146"/>
            <a:ext cx="561371" cy="7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8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Як “пережити” дистанційне навчання: поради освітян для батьків та вчителів  - Вільне радіо">
            <a:extLst>
              <a:ext uri="{FF2B5EF4-FFF2-40B4-BE49-F238E27FC236}">
                <a16:creationId xmlns:a16="http://schemas.microsoft.com/office/drawing/2014/main" id="{873371B7-B30C-4EF8-B260-E0EA9B0E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90" y="1570500"/>
            <a:ext cx="5727322" cy="43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l="546"/>
          <a:stretch/>
        </p:blipFill>
        <p:spPr>
          <a:xfrm>
            <a:off x="1" y="-489566"/>
            <a:ext cx="12908436" cy="738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r="37503"/>
          <a:stretch/>
        </p:blipFill>
        <p:spPr>
          <a:xfrm>
            <a:off x="5003633" y="1570500"/>
            <a:ext cx="7904803" cy="434796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761186" y="4973667"/>
            <a:ext cx="6139356" cy="119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06390" marR="406390">
              <a:lnSpc>
                <a:spcPct val="115000"/>
              </a:lnSpc>
            </a:pPr>
            <a:r>
              <a:rPr lang="uk-UA" sz="2670" dirty="0">
                <a:solidFill>
                  <a:schemeClr val="dk1"/>
                </a:solidFill>
              </a:rPr>
              <a:t>Коломієць</a:t>
            </a:r>
            <a:r>
              <a:rPr lang="ru-RU" sz="2670" dirty="0">
                <a:solidFill>
                  <a:schemeClr val="dk1"/>
                </a:solidFill>
              </a:rPr>
              <a:t> Максим 067-22-30-478</a:t>
            </a:r>
          </a:p>
          <a:p>
            <a:pPr marL="406390" marR="406390">
              <a:lnSpc>
                <a:spcPct val="115000"/>
              </a:lnSpc>
            </a:pPr>
            <a:endParaRPr lang="ru-RU" sz="2670" dirty="0">
              <a:solidFill>
                <a:schemeClr val="dk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268" y="236235"/>
            <a:ext cx="3063833" cy="4902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4EAE38-5EBF-475A-8377-BEEAD0BD2950}"/>
              </a:ext>
            </a:extLst>
          </p:cNvPr>
          <p:cNvSpPr/>
          <p:nvPr/>
        </p:nvSpPr>
        <p:spPr>
          <a:xfrm>
            <a:off x="6675602" y="2756312"/>
            <a:ext cx="4560864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3700"/>
            </a:pPr>
            <a:r>
              <a:rPr lang="ru-RU" sz="4800" b="1" dirty="0">
                <a:ea typeface="Arial"/>
                <a:cs typeface="Arial"/>
                <a:sym typeface="Arial"/>
              </a:rPr>
              <a:t> </a:t>
            </a:r>
            <a:r>
              <a:rPr lang="uk-UA" sz="4800" b="1" dirty="0">
                <a:ea typeface="Arial"/>
                <a:cs typeface="Arial"/>
                <a:sym typeface="Arial"/>
              </a:rPr>
              <a:t>Дякую</a:t>
            </a:r>
            <a:r>
              <a:rPr lang="ru-RU" sz="4800" b="1" dirty="0">
                <a:ea typeface="Arial"/>
                <a:cs typeface="Arial"/>
                <a:sym typeface="Arial"/>
              </a:rPr>
              <a:t>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EDA8D990-472C-4EEF-9F6C-CF791E8CF5D3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solidFill>
            <a:srgbClr val="EAEAEA"/>
          </a:solidFill>
          <a:ln>
            <a:noFill/>
          </a:ln>
        </p:spPr>
      </p:pic>
      <p:pic>
        <p:nvPicPr>
          <p:cNvPr id="8" name="Google Shape;75;p15">
            <a:extLst>
              <a:ext uri="{FF2B5EF4-FFF2-40B4-BE49-F238E27FC236}">
                <a16:creationId xmlns:a16="http://schemas.microsoft.com/office/drawing/2014/main" id="{DF58CD30-1E84-4484-81D5-AE44E40E6F0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F71FB9-563F-4462-9903-48FABCA96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3629"/>
            <a:ext cx="116681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EDA8D990-472C-4EEF-9F6C-CF791E8CF5D3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8" name="Google Shape;75;p15">
            <a:extLst>
              <a:ext uri="{FF2B5EF4-FFF2-40B4-BE49-F238E27FC236}">
                <a16:creationId xmlns:a16="http://schemas.microsoft.com/office/drawing/2014/main" id="{DF58CD30-1E84-4484-81D5-AE44E40E6F0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F71FB9-563F-4462-9903-48FABCA96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3629"/>
            <a:ext cx="11668125" cy="54006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F28B29-0863-4C27-A939-FCBCA9773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6522AF-023B-4E0E-AE20-6B514EF47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15430" flipV="1">
            <a:off x="7236819" y="3394682"/>
            <a:ext cx="655137" cy="756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6ED29D-41B8-4B89-99AF-C2914989C63A}"/>
              </a:ext>
            </a:extLst>
          </p:cNvPr>
          <p:cNvSpPr txBox="1"/>
          <p:nvPr/>
        </p:nvSpPr>
        <p:spPr>
          <a:xfrm>
            <a:off x="7564387" y="4121873"/>
            <a:ext cx="3490793" cy="1631216"/>
          </a:xfrm>
          <a:prstGeom prst="rect">
            <a:avLst/>
          </a:prstGeom>
          <a:noFill/>
          <a:ln w="19050" cap="flat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При закупівлі товарів або послуг – сума забезпечення не повинна бути більше 3% очікуваної вартості закупівлі,  робіт – не більше 0,5%.</a:t>
            </a:r>
          </a:p>
        </p:txBody>
      </p:sp>
    </p:spTree>
    <p:extLst>
      <p:ext uri="{BB962C8B-B14F-4D97-AF65-F5344CB8AC3E}">
        <p14:creationId xmlns:p14="http://schemas.microsoft.com/office/powerpoint/2010/main" val="2287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B8B54F-9D27-4CBD-A4FF-F95B418BD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0F285A-F7B1-4FAE-A6F8-9DA13D953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90" y="620810"/>
            <a:ext cx="11039475" cy="60102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D59201-F9B1-4870-AB39-4273BB5D3C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57478" flipH="1" flipV="1">
            <a:off x="11483513" y="3439421"/>
            <a:ext cx="561371" cy="7568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8769B5-0F0D-43CB-A1DE-D05B19AF6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57478" flipH="1" flipV="1">
            <a:off x="11484345" y="4340920"/>
            <a:ext cx="561371" cy="7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28C552-F816-47CF-8820-94B8C7A66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600" y="731947"/>
            <a:ext cx="10467975" cy="4581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C334DE-46B0-442A-99A1-8A4987D30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745229" y="3022710"/>
            <a:ext cx="561371" cy="7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28C552-F816-47CF-8820-94B8C7A66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600" y="731947"/>
            <a:ext cx="10467975" cy="4581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C879D2-ADD6-4AA2-BF2A-EF6FCE85E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600" y="731947"/>
            <a:ext cx="106108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48F5F1-090B-485C-AE2D-D6C0CD274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524" y="1244304"/>
            <a:ext cx="8180952" cy="4009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DB4E0-2E40-46A1-9DB3-3DF319E2E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5048" y="1263343"/>
            <a:ext cx="8171428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28C552-F816-47CF-8820-94B8C7A66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600" y="731947"/>
            <a:ext cx="10467975" cy="4581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C879D2-ADD6-4AA2-BF2A-EF6FCE85E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600" y="731947"/>
            <a:ext cx="10610850" cy="6000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2A27C5-6834-4854-B9FF-78189A57E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745229" y="5667013"/>
            <a:ext cx="561371" cy="7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35DFE089-459C-4EFF-A58F-601FAFDF12DB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090174" y="3071136"/>
            <a:ext cx="6877038" cy="696688"/>
          </a:xfrm>
          <a:prstGeom prst="rect">
            <a:avLst/>
          </a:prstGeom>
          <a:ln>
            <a:noFill/>
          </a:ln>
        </p:spPr>
      </p:pic>
      <p:pic>
        <p:nvPicPr>
          <p:cNvPr id="3" name="Google Shape;75;p15">
            <a:extLst>
              <a:ext uri="{FF2B5EF4-FFF2-40B4-BE49-F238E27FC236}">
                <a16:creationId xmlns:a16="http://schemas.microsoft.com/office/drawing/2014/main" id="{73FF4B2F-0CD5-4177-9518-56F9C7503B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-800592" y="3065237"/>
            <a:ext cx="2297875" cy="3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A514A-CA8A-44AF-8B7A-E877167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0" y="0"/>
            <a:ext cx="11658600" cy="5734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45512E-5042-4743-9E4A-1304C3451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180" y="662333"/>
            <a:ext cx="10447619" cy="55333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EAD650-94E7-484E-AB35-C07E6DCCC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128170" flipH="1" flipV="1">
            <a:off x="4698251" y="3824145"/>
            <a:ext cx="561371" cy="7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7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77</Words>
  <Application>Microsoft Office PowerPoint</Application>
  <PresentationFormat>Широкоэкранный</PresentationFormat>
  <Paragraphs>9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m.kolomiiets</dc:creator>
  <cp:lastModifiedBy>m.kolomiiets</cp:lastModifiedBy>
  <cp:revision>23</cp:revision>
  <dcterms:created xsi:type="dcterms:W3CDTF">2021-05-17T13:05:49Z</dcterms:created>
  <dcterms:modified xsi:type="dcterms:W3CDTF">2021-05-19T10:55:04Z</dcterms:modified>
</cp:coreProperties>
</file>