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5" r:id="rId3"/>
    <p:sldId id="273" r:id="rId4"/>
    <p:sldId id="272" r:id="rId5"/>
    <p:sldId id="274" r:id="rId6"/>
    <p:sldId id="276" r:id="rId7"/>
    <p:sldId id="277" r:id="rId8"/>
    <p:sldId id="281" r:id="rId9"/>
    <p:sldId id="278" r:id="rId10"/>
    <p:sldId id="280" r:id="rId11"/>
    <p:sldId id="27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7">
          <p15:clr>
            <a:schemeClr val="dk1"/>
          </p15:clr>
        </p15:guide>
        <p15:guide id="2" pos="2681">
          <p15:clr>
            <a:srgbClr val="A4A3A4"/>
          </p15:clr>
        </p15:guide>
        <p15:guide id="3" pos="344">
          <p15:clr>
            <a:srgbClr val="9AA0A6"/>
          </p15:clr>
        </p15:guide>
        <p15:guide id="4" orient="horz" pos="1417">
          <p15:clr>
            <a:srgbClr val="9AA0A6"/>
          </p15:clr>
        </p15:guide>
        <p15:guide id="5" orient="horz" pos="2604">
          <p15:clr>
            <a:srgbClr val="9AA0A6"/>
          </p15:clr>
        </p15:guide>
        <p15:guide id="6" pos="608">
          <p15:clr>
            <a:srgbClr val="9AA0A6"/>
          </p15:clr>
        </p15:guide>
        <p15:guide id="7" orient="horz" pos="18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8" y="76"/>
      </p:cViewPr>
      <p:guideLst>
        <p:guide orient="horz" pos="2447"/>
        <p:guide pos="2681"/>
        <p:guide pos="344"/>
        <p:guide orient="horz" pos="1417"/>
        <p:guide orient="horz" pos="2604"/>
        <p:guide pos="608"/>
        <p:guide orient="horz" pos="1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32ed298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32ed298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D3810705-3D78-5DE7-B7D1-56493DE5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32ed298b8_0_412:notes">
            <a:extLst>
              <a:ext uri="{FF2B5EF4-FFF2-40B4-BE49-F238E27FC236}">
                <a16:creationId xmlns:a16="http://schemas.microsoft.com/office/drawing/2014/main" id="{74313E02-66F2-F683-0CFA-5CE3BB25F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32ed298b8_0_412:notes">
            <a:extLst>
              <a:ext uri="{FF2B5EF4-FFF2-40B4-BE49-F238E27FC236}">
                <a16:creationId xmlns:a16="http://schemas.microsoft.com/office/drawing/2014/main" id="{C26A5997-291C-154C-2327-8919D9018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3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32ed298b8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32ed298b8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9D3EBA61-CB28-4DF0-9CE1-B3C1E527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0A1F697B-D212-E857-8662-E0D869ADE7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D259D9E8-C397-90AC-2505-CD2630436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92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829DFE07-2E52-8656-0078-1E607975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60E079BC-E730-3AA1-4C22-12A3C1154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229F4EE7-5581-0C10-2DC2-6A1DD18A3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4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733F6E6-EBBF-41EB-13C7-AD75A817C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781938EF-8136-0FD1-307A-1C66D053E7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6BAB0421-12AA-4106-1942-87173A754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6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2BC0A953-17E1-1E30-762D-85268158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A409541E-A41C-E7FF-FEAE-130DA180B7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CD999484-62FC-D292-5CE4-4E46203F2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80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78D5D960-9F2C-B6D1-CB96-00C0154E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6AB06703-2641-9C51-B2BD-C20A7B2F7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4B22AAC9-F49C-91FB-A929-DA1A48C68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95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E4374F5-B7AF-A321-BCD0-363A14DB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B8219811-F979-2806-3DDF-D722EC711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A8BC39B8-423F-CF63-4A73-24D015506B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3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A098BD4-CE27-1049-5051-D50B0C43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A6E1B9F9-FA3C-7C6D-8261-5465390D7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B6DBEDB9-E0E5-CAFA-6912-20D5793AA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C9227F3-9A57-63E3-E4F9-A514E360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d93ba0c8a_0_124:notes">
            <a:extLst>
              <a:ext uri="{FF2B5EF4-FFF2-40B4-BE49-F238E27FC236}">
                <a16:creationId xmlns:a16="http://schemas.microsoft.com/office/drawing/2014/main" id="{8F1BF796-E413-0A70-160D-B828095B40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d93ba0c8a_0_124:notes">
            <a:extLst>
              <a:ext uri="{FF2B5EF4-FFF2-40B4-BE49-F238E27FC236}">
                <a16:creationId xmlns:a16="http://schemas.microsoft.com/office/drawing/2014/main" id="{5B818135-C428-89EA-EC67-4C8C48971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95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45A917-A7B4-F02F-2046-BD1303CC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3613"/>
            <a:ext cx="3828652" cy="3666421"/>
          </a:xfrm>
          <a:prstGeom prst="rect">
            <a:avLst/>
          </a:prstGeom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546"/>
          <a:stretch/>
        </p:blipFill>
        <p:spPr>
          <a:xfrm>
            <a:off x="0" y="-394251"/>
            <a:ext cx="9681327" cy="553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r="37503"/>
          <a:stretch/>
        </p:blipFill>
        <p:spPr>
          <a:xfrm>
            <a:off x="3752725" y="1123613"/>
            <a:ext cx="5928602" cy="32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071226" y="1732483"/>
            <a:ext cx="6593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fontAlgn="base"/>
            <a:r>
              <a:rPr lang="ru-RU" sz="2400" b="1" i="0" dirty="0" err="1">
                <a:solidFill>
                  <a:srgbClr val="000000"/>
                </a:solidFill>
                <a:effectLst/>
                <a:latin typeface="Suisse"/>
              </a:rPr>
              <a:t>Штучний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Suisse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uisse"/>
              </a:rPr>
              <a:t>інтелект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Suisse"/>
              </a:rPr>
              <a:t> у тендерах: </a:t>
            </a:r>
          </a:p>
          <a:p>
            <a:pPr algn="l" fontAlgn="base"/>
            <a:r>
              <a:rPr lang="ru-RU" sz="2400" b="1" i="0" dirty="0">
                <a:solidFill>
                  <a:srgbClr val="000000"/>
                </a:solidFill>
                <a:effectLst/>
                <a:latin typeface="Suisse"/>
              </a:rPr>
              <a:t>як АІ-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uisse"/>
              </a:rPr>
              <a:t>помічники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Suisse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uisse"/>
              </a:rPr>
              <a:t>змінюють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Suisse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uisse"/>
              </a:rPr>
              <a:t>закупівлі</a:t>
            </a:r>
            <a:endParaRPr lang="ru-RU" sz="2400" b="1" i="0" dirty="0">
              <a:solidFill>
                <a:srgbClr val="000000"/>
              </a:solidFill>
              <a:effectLst/>
              <a:latin typeface="Suiss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t="3763" b="3772"/>
          <a:stretch/>
        </p:blipFill>
        <p:spPr>
          <a:xfrm>
            <a:off x="597200" y="177176"/>
            <a:ext cx="2297875" cy="3676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908400" y="3144563"/>
            <a:ext cx="34542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latin typeface="Suisse"/>
              </a:rPr>
              <a:t>Джевага </a:t>
            </a:r>
            <a:r>
              <a:rPr lang="ru" sz="1500" b="1" dirty="0">
                <a:latin typeface="+mn-lt"/>
              </a:rPr>
              <a:t>Сергій</a:t>
            </a:r>
            <a:endParaRPr sz="1500" b="1" dirty="0">
              <a:latin typeface="+mn-l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908400" y="3542788"/>
            <a:ext cx="53523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dirty="0">
                <a:latin typeface="Suisse"/>
                <a:cs typeface="Times New Roman" panose="02020603050405020304" pitchFamily="18" charset="0"/>
              </a:rPr>
              <a:t>Директор з сервісу</a:t>
            </a:r>
            <a:endParaRPr sz="1500" b="1" dirty="0">
              <a:latin typeface="Suisse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latin typeface="Suisse"/>
                <a:cs typeface="Times New Roman" panose="02020603050405020304" pitchFamily="18" charset="0"/>
              </a:rPr>
              <a:t>Zakupivli.Pro </a:t>
            </a:r>
            <a:endParaRPr sz="1500" b="1" dirty="0">
              <a:latin typeface="Suisse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E7F623C3-C0BD-62D8-9CD2-458229C1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>
            <a:extLst>
              <a:ext uri="{FF2B5EF4-FFF2-40B4-BE49-F238E27FC236}">
                <a16:creationId xmlns:a16="http://schemas.microsoft.com/office/drawing/2014/main" id="{A95F7705-6370-B253-7FD0-29C727B1B7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984"/>
          <a:stretch/>
        </p:blipFill>
        <p:spPr>
          <a:xfrm>
            <a:off x="499575" y="874725"/>
            <a:ext cx="2984426" cy="34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>
            <a:extLst>
              <a:ext uri="{FF2B5EF4-FFF2-40B4-BE49-F238E27FC236}">
                <a16:creationId xmlns:a16="http://schemas.microsoft.com/office/drawing/2014/main" id="{2998D724-C44B-524F-906F-A882ABCBD8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262" r="30722"/>
          <a:stretch/>
        </p:blipFill>
        <p:spPr>
          <a:xfrm>
            <a:off x="0" y="832875"/>
            <a:ext cx="9144003" cy="38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>
            <a:extLst>
              <a:ext uri="{FF2B5EF4-FFF2-40B4-BE49-F238E27FC236}">
                <a16:creationId xmlns:a16="http://schemas.microsoft.com/office/drawing/2014/main" id="{4B667874-7584-EAA9-51FD-1C6CBF601FD5}"/>
              </a:ext>
            </a:extLst>
          </p:cNvPr>
          <p:cNvSpPr txBox="1"/>
          <p:nvPr/>
        </p:nvSpPr>
        <p:spPr>
          <a:xfrm>
            <a:off x="4154700" y="2231672"/>
            <a:ext cx="4989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latin typeface="Suisse Int"/>
              </a:rPr>
              <a:t>Питання і відповіді</a:t>
            </a:r>
            <a:endParaRPr lang="uk-UA" sz="24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7" name="Google Shape;227;p28">
            <a:extLst>
              <a:ext uri="{FF2B5EF4-FFF2-40B4-BE49-F238E27FC236}">
                <a16:creationId xmlns:a16="http://schemas.microsoft.com/office/drawing/2014/main" id="{4361CC7D-99B1-AFD7-0B66-FAA858A763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763" b="3772"/>
          <a:stretch/>
        </p:blipFill>
        <p:spPr>
          <a:xfrm>
            <a:off x="597200" y="232801"/>
            <a:ext cx="2297875" cy="367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60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t="10984"/>
          <a:stretch/>
        </p:blipFill>
        <p:spPr>
          <a:xfrm>
            <a:off x="499575" y="874725"/>
            <a:ext cx="2984426" cy="34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4">
            <a:alphaModFix/>
          </a:blip>
          <a:srcRect l="10262" r="30722"/>
          <a:stretch/>
        </p:blipFill>
        <p:spPr>
          <a:xfrm>
            <a:off x="0" y="832875"/>
            <a:ext cx="9144003" cy="38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4154700" y="2231672"/>
            <a:ext cx="49893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atin typeface="Suisse"/>
              </a:rPr>
              <a:t>Дякую</a:t>
            </a:r>
            <a:r>
              <a:rPr lang="ru" sz="2800" b="1" dirty="0">
                <a:solidFill>
                  <a:schemeClr val="dk1"/>
                </a:solidFill>
              </a:rPr>
              <a:t> </a:t>
            </a:r>
            <a:r>
              <a:rPr lang="ru" sz="2400" b="1" dirty="0">
                <a:latin typeface="Suisse"/>
              </a:rPr>
              <a:t>за увагу! </a:t>
            </a:r>
            <a:endParaRPr sz="2400" b="1" dirty="0">
              <a:latin typeface="Suisse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5">
            <a:alphaModFix/>
          </a:blip>
          <a:srcRect t="3763" b="3772"/>
          <a:stretch/>
        </p:blipFill>
        <p:spPr>
          <a:xfrm>
            <a:off x="597200" y="232801"/>
            <a:ext cx="2297875" cy="36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A259F764-38DE-6FEE-1C89-2A7CF6CA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3BBC53-2365-5E12-7F42-4486534DA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49" y="1"/>
            <a:ext cx="6688772" cy="5143500"/>
          </a:xfrm>
          <a:prstGeom prst="rect">
            <a:avLst/>
          </a:prstGeom>
        </p:spPr>
      </p:pic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FF4C5EDD-12A3-AE66-5288-F0925DBC9B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6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CF4FF509-8F53-684D-0167-AF1021A01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878059A0-B18D-5ED2-A107-2E5DAB4C66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37712-056E-3788-C68C-FACDB3314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60" y="509325"/>
            <a:ext cx="7070102" cy="3934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82330-EC2F-0ECB-8CBD-36983A04CC1E}"/>
              </a:ext>
            </a:extLst>
          </p:cNvPr>
          <p:cNvSpPr txBox="1"/>
          <p:nvPr/>
        </p:nvSpPr>
        <p:spPr>
          <a:xfrm>
            <a:off x="1991802" y="701468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Suisse"/>
              </a:rPr>
              <a:t>Переваги АІ-помічника в роботі із </a:t>
            </a:r>
            <a:r>
              <a:rPr lang="uk-UA" sz="1800" b="1" i="0" u="none" strike="noStrike" dirty="0" err="1">
                <a:solidFill>
                  <a:srgbClr val="000000"/>
                </a:solidFill>
                <a:effectLst/>
                <a:latin typeface="Suisse"/>
              </a:rPr>
              <a:t>закупівлями</a:t>
            </a:r>
            <a:endParaRPr lang="uk-UA" sz="1800" b="1" dirty="0">
              <a:latin typeface="Suisse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</p:spTree>
    <p:extLst>
      <p:ext uri="{BB962C8B-B14F-4D97-AF65-F5344CB8AC3E}">
        <p14:creationId xmlns:p14="http://schemas.microsoft.com/office/powerpoint/2010/main" val="418571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434E2E18-2F17-5F23-F9E2-AD621547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3B3E1-9773-16B6-5526-09E2A244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14" y="582083"/>
            <a:ext cx="5892843" cy="4522102"/>
          </a:xfrm>
          <a:prstGeom prst="rect">
            <a:avLst/>
          </a:prstGeom>
        </p:spPr>
      </p:pic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22C159A2-8A40-01CA-3B45-46C9CDB71A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D26DB-67AE-94EF-F0C1-4E2F90F4DCEF}"/>
              </a:ext>
            </a:extLst>
          </p:cNvPr>
          <p:cNvSpPr txBox="1"/>
          <p:nvPr/>
        </p:nvSpPr>
        <p:spPr>
          <a:xfrm>
            <a:off x="430033" y="582083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Suisse"/>
              </a:rPr>
              <a:t>Кейс 1: </a:t>
            </a:r>
            <a:r>
              <a:rPr lang="ru-RU" sz="1800" b="1" dirty="0" err="1">
                <a:latin typeface="Suisse"/>
              </a:rPr>
              <a:t>Аналіз</a:t>
            </a:r>
            <a:r>
              <a:rPr lang="ru-RU" sz="1800" b="1" dirty="0">
                <a:latin typeface="Suisse"/>
              </a:rPr>
              <a:t> </a:t>
            </a:r>
            <a:r>
              <a:rPr lang="ru-RU" sz="1800" b="1" dirty="0" err="1">
                <a:latin typeface="Suisse"/>
              </a:rPr>
              <a:t>цін</a:t>
            </a:r>
            <a:r>
              <a:rPr lang="ru-RU" sz="1800" b="1" dirty="0">
                <a:latin typeface="Suisse"/>
              </a:rPr>
              <a:t> у договорах </a:t>
            </a:r>
            <a:r>
              <a:rPr lang="ru-RU" sz="1800" b="1" dirty="0" err="1">
                <a:latin typeface="Suisse"/>
              </a:rPr>
              <a:t>переможців</a:t>
            </a:r>
            <a:r>
              <a:rPr lang="ru-RU" sz="1800" b="1" dirty="0">
                <a:latin typeface="Suisse"/>
              </a:rPr>
              <a:t> </a:t>
            </a:r>
            <a:r>
              <a:rPr lang="ru-RU" sz="1800" b="1" dirty="0" err="1">
                <a:latin typeface="Suisse"/>
              </a:rPr>
              <a:t>тендерів</a:t>
            </a:r>
            <a:endParaRPr lang="uk-UA" sz="1800" b="1" dirty="0">
              <a:latin typeface="Suisse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BF64C-299A-9E57-A6C3-F68B2F7E2B9C}"/>
              </a:ext>
            </a:extLst>
          </p:cNvPr>
          <p:cNvSpPr txBox="1"/>
          <p:nvPr/>
        </p:nvSpPr>
        <p:spPr>
          <a:xfrm>
            <a:off x="430033" y="1007411"/>
            <a:ext cx="2567609" cy="15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 </a:t>
            </a:r>
            <a:endParaRPr lang="uk-UA" sz="1400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Задача:</a:t>
            </a:r>
            <a:endParaRPr lang="uk-UA" sz="1400" b="1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Сформувати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звіт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, де буде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аналіз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сканованих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договорів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з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цінами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за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одиницю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розрізі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позицій</a:t>
            </a: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. </a:t>
            </a:r>
            <a:endParaRPr lang="uk-UA" sz="1400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5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A8493278-5705-2C4B-B835-E7B8A33B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ABCB6C0B-9DD6-404A-A031-5CC00E8A0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63AF9-F0BB-34AA-5CF9-6C38306C554E}"/>
              </a:ext>
            </a:extLst>
          </p:cNvPr>
          <p:cNvSpPr txBox="1"/>
          <p:nvPr/>
        </p:nvSpPr>
        <p:spPr>
          <a:xfrm>
            <a:off x="421418" y="602553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Suisse"/>
              </a:rPr>
              <a:t>Кейс 1: </a:t>
            </a:r>
            <a:r>
              <a:rPr lang="ru-RU" sz="1800" b="1" dirty="0" err="1">
                <a:latin typeface="Suisse"/>
              </a:rPr>
              <a:t>Аналіз</a:t>
            </a:r>
            <a:r>
              <a:rPr lang="ru-RU" sz="1800" b="1" dirty="0">
                <a:latin typeface="Suisse"/>
              </a:rPr>
              <a:t> </a:t>
            </a:r>
            <a:r>
              <a:rPr lang="ru-RU" sz="1800" b="1" dirty="0" err="1">
                <a:latin typeface="Suisse"/>
              </a:rPr>
              <a:t>цін</a:t>
            </a:r>
            <a:r>
              <a:rPr lang="ru-RU" sz="1800" b="1" dirty="0">
                <a:latin typeface="Suisse"/>
              </a:rPr>
              <a:t> у договорах </a:t>
            </a:r>
            <a:r>
              <a:rPr lang="ru-RU" sz="1800" b="1" dirty="0" err="1">
                <a:latin typeface="Suisse"/>
              </a:rPr>
              <a:t>переможців</a:t>
            </a:r>
            <a:r>
              <a:rPr lang="ru-RU" sz="1800" b="1" dirty="0">
                <a:latin typeface="Suisse"/>
              </a:rPr>
              <a:t> </a:t>
            </a:r>
            <a:r>
              <a:rPr lang="ru-RU" sz="1800" b="1" dirty="0" err="1">
                <a:latin typeface="Suisse"/>
              </a:rPr>
              <a:t>тендерів</a:t>
            </a:r>
            <a:endParaRPr lang="uk-UA" sz="1800" b="1" dirty="0">
              <a:latin typeface="Suisse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00115-E20B-7C26-D6F4-CF4E36A12979}"/>
              </a:ext>
            </a:extLst>
          </p:cNvPr>
          <p:cNvSpPr txBox="1"/>
          <p:nvPr/>
        </p:nvSpPr>
        <p:spPr>
          <a:xfrm>
            <a:off x="3951798" y="1085730"/>
            <a:ext cx="4770784" cy="230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 </a:t>
            </a:r>
            <a:endParaRPr lang="uk-UA" sz="1400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Результат: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Зменшення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витрат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на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підготовку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подібної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аналітики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,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що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зменшує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собівартість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для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постачальників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Вартість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аналізу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 одного тендеру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складає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 0,13</a:t>
            </a:r>
            <a:r>
              <a:rPr lang="en-US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$</a:t>
            </a:r>
            <a:r>
              <a:rPr lang="uk-UA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, натомість людиною це буде коштувати мінімум 1</a:t>
            </a:r>
            <a:r>
              <a:rPr lang="en-US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-1,5$</a:t>
            </a:r>
            <a:endParaRPr lang="uk-UA" sz="1400" u="none" strike="noStrike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Економія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часу - 1 тендер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аналізується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1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хвилину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в будь-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який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час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доби</a:t>
            </a:r>
            <a:r>
              <a:rPr lang="en-US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,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натомість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людиною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це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робиться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мінімум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 15 </a:t>
            </a:r>
            <a:r>
              <a:rPr lang="ru-RU" sz="1400" u="none" strike="noStrike" dirty="0" err="1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хв</a:t>
            </a:r>
            <a:r>
              <a:rPr lang="ru-RU" sz="1400" u="none" strike="noStrike" dirty="0">
                <a:solidFill>
                  <a:schemeClr val="tx1"/>
                </a:solidFill>
                <a:effectLst/>
                <a:latin typeface="Suisse"/>
                <a:ea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і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робочі</a:t>
            </a:r>
            <a:r>
              <a:rPr lang="ru-RU" dirty="0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Suisse"/>
                <a:ea typeface="Arial" panose="020B0604020202020204" pitchFamily="34" charset="0"/>
              </a:rPr>
              <a:t>години</a:t>
            </a:r>
            <a:endParaRPr lang="ru-RU" sz="1400" u="none" strike="noStrike" dirty="0">
              <a:solidFill>
                <a:schemeClr val="tx1"/>
              </a:solidFill>
              <a:effectLst/>
              <a:latin typeface="Suisse"/>
              <a:ea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90340-4362-8C07-7288-251BEF461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55" y="1418161"/>
            <a:ext cx="3390106" cy="31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3BF4DFEF-7256-3228-6904-66180DA9D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1F529518-4271-807F-7E12-0402440978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610C2-1AFE-3578-5596-7310FD20496D}"/>
              </a:ext>
            </a:extLst>
          </p:cNvPr>
          <p:cNvSpPr txBox="1"/>
          <p:nvPr/>
        </p:nvSpPr>
        <p:spPr>
          <a:xfrm>
            <a:off x="434340" y="633918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Кейс 2: АІ-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помічник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для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консультацій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клієнтів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закупівлях</a:t>
            </a:r>
            <a:endParaRPr lang="uk-UA" sz="18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8FA43-496B-63FC-DAFA-8EE503ED4144}"/>
              </a:ext>
            </a:extLst>
          </p:cNvPr>
          <p:cNvSpPr txBox="1"/>
          <p:nvPr/>
        </p:nvSpPr>
        <p:spPr>
          <a:xfrm>
            <a:off x="610425" y="1041722"/>
            <a:ext cx="3835794" cy="379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err="1">
                <a:effectLst/>
                <a:latin typeface="Suisse Int"/>
                <a:ea typeface="Arial" panose="020B0604020202020204" pitchFamily="34" charset="0"/>
              </a:rPr>
              <a:t>Звідки</a:t>
            </a:r>
            <a:r>
              <a:rPr lang="ru-RU" sz="1400" b="1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b="1" dirty="0" err="1">
                <a:effectLst/>
                <a:latin typeface="Suisse Int"/>
                <a:ea typeface="Arial" panose="020B0604020202020204" pitchFamily="34" charset="0"/>
              </a:rPr>
              <a:t>ідея</a:t>
            </a:r>
            <a:r>
              <a:rPr lang="ru-RU" sz="1400" b="1" dirty="0">
                <a:effectLst/>
                <a:latin typeface="Suisse Int"/>
                <a:ea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</a:pPr>
            <a:endParaRPr lang="uk-UA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Аналізуючи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можливості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АІ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помічників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одна з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перших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функцій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яку вони добре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роблять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це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клієнтська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підтримка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і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ведення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діалогів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з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клієнтами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адже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комунікативні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навички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в них на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старті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вже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розвинуті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на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дуже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високому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рівні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Suisse Int"/>
                <a:ea typeface="Arial" panose="020B0604020202020204" pitchFamily="34" charset="0"/>
              </a:rPr>
              <a:t>Нам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хотілось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надати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підтримку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клієнтам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24/7, яка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була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б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завжди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«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під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 рукою»</a:t>
            </a:r>
            <a:endParaRPr lang="ru-RU" sz="1400" dirty="0">
              <a:effectLst/>
              <a:latin typeface="Suisse Int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Проблема для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нашої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сфери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заключалась в тому, як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навчити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dirty="0">
                <a:latin typeface="Suisse Int"/>
                <a:ea typeface="Arial" panose="020B0604020202020204" pitchFamily="34" charset="0"/>
              </a:rPr>
              <a:t>АІ </a:t>
            </a:r>
            <a:r>
              <a:rPr lang="ru-RU" dirty="0" err="1">
                <a:latin typeface="Suisse Int"/>
                <a:ea typeface="Arial" panose="020B0604020202020204" pitchFamily="34" charset="0"/>
              </a:rPr>
              <a:t>помічника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знати все те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законодавство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нормативні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акти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функціонал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на такому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рівні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щоб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це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було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Suisse Int"/>
                <a:ea typeface="Arial" panose="020B0604020202020204" pitchFamily="34" charset="0"/>
              </a:rPr>
              <a:t>корисно</a:t>
            </a:r>
            <a:r>
              <a:rPr lang="ru-RU" sz="1400" dirty="0">
                <a:effectLst/>
                <a:latin typeface="Suisse Int"/>
                <a:ea typeface="Arial" panose="020B0604020202020204" pitchFamily="34" charset="0"/>
              </a:rPr>
              <a:t>. </a:t>
            </a:r>
            <a:endParaRPr lang="ru-RU" dirty="0">
              <a:latin typeface="Suisse Int"/>
              <a:ea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AAF1B-91D9-49D1-F8FB-E472E42E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28" y="1164508"/>
            <a:ext cx="3659432" cy="32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9C3FC480-31F0-CB7B-1035-D4BB154A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8C648-50DA-CA9D-CDEC-A0154D20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2" y="509325"/>
            <a:ext cx="5904618" cy="4462881"/>
          </a:xfrm>
          <a:prstGeom prst="rect">
            <a:avLst/>
          </a:prstGeom>
        </p:spPr>
      </p:pic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A5DCD93A-B43A-7C87-9355-A702C415FF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891F2-1D9A-FDEA-E103-69FDC3025E8B}"/>
              </a:ext>
            </a:extLst>
          </p:cNvPr>
          <p:cNvSpPr txBox="1"/>
          <p:nvPr/>
        </p:nvSpPr>
        <p:spPr>
          <a:xfrm>
            <a:off x="735495" y="680619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Кейс 2: АІ-</a:t>
            </a:r>
            <a:r>
              <a:rPr lang="uk-UA" sz="1800" b="1" dirty="0">
                <a:solidFill>
                  <a:schemeClr val="tx1"/>
                </a:solidFill>
                <a:effectLst/>
                <a:latin typeface="Suisse Int"/>
              </a:rPr>
              <a:t>помічник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для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консультацій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клієнтів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закупівлях</a:t>
            </a:r>
            <a:endParaRPr lang="uk-UA" sz="18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B9EE9-53E3-BF65-B46C-8BA5C61EC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60" y="1579835"/>
            <a:ext cx="2744152" cy="27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544E2271-F6FF-69F2-8AEF-00447B53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4C825600-6CA7-74ED-3235-99BB038D2A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C9B64-4B5E-1686-CC95-45C0D319D139}"/>
              </a:ext>
            </a:extLst>
          </p:cNvPr>
          <p:cNvSpPr txBox="1"/>
          <p:nvPr/>
        </p:nvSpPr>
        <p:spPr>
          <a:xfrm>
            <a:off x="735495" y="680619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Кейс 2: АІ-</a:t>
            </a:r>
            <a:r>
              <a:rPr lang="uk-UA" sz="1800" b="1" dirty="0">
                <a:solidFill>
                  <a:schemeClr val="tx1"/>
                </a:solidFill>
                <a:effectLst/>
                <a:latin typeface="Suisse Int"/>
              </a:rPr>
              <a:t>помічник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для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консультацій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клієнтів</a:t>
            </a:r>
            <a:r>
              <a:rPr lang="ru-RU" sz="1800" b="1" dirty="0">
                <a:solidFill>
                  <a:schemeClr val="tx1"/>
                </a:solidFill>
                <a:effectLst/>
                <a:latin typeface="Suisse Int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Suisse Int"/>
              </a:rPr>
              <a:t>закупівлях</a:t>
            </a:r>
            <a:endParaRPr lang="uk-UA" sz="1800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79753E-99A9-0307-1D64-BCB813870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546" y="1127560"/>
            <a:ext cx="2674661" cy="2161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1D381-C9EA-890D-24F1-3AF0F43DA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207" y="3528083"/>
            <a:ext cx="2714793" cy="13986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876DA3-F3B8-0547-9EEE-E9A3A6577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05" y="1143071"/>
            <a:ext cx="3366840" cy="16108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DDB415-F2FD-F4E0-56FD-B56C28AC7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83" y="2816104"/>
            <a:ext cx="3434864" cy="22081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140BE6-35CC-B154-9D4F-849511554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345" y="3375533"/>
            <a:ext cx="3055150" cy="12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632E23E2-7594-7CD2-EAF1-68FE470B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468C8-7BE5-940E-3FD9-9B81DFC0B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0" y="509325"/>
            <a:ext cx="8815798" cy="4535096"/>
          </a:xfrm>
          <a:prstGeom prst="rect">
            <a:avLst/>
          </a:prstGeom>
        </p:spPr>
      </p:pic>
      <p:pic>
        <p:nvPicPr>
          <p:cNvPr id="214" name="Google Shape;214;p27">
            <a:extLst>
              <a:ext uri="{FF2B5EF4-FFF2-40B4-BE49-F238E27FC236}">
                <a16:creationId xmlns:a16="http://schemas.microsoft.com/office/drawing/2014/main" id="{A487BC72-EE04-D5FB-9F8E-6DB2A34641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772" b="3763"/>
          <a:stretch/>
        </p:blipFill>
        <p:spPr>
          <a:xfrm>
            <a:off x="545375" y="265000"/>
            <a:ext cx="1527075" cy="2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5CDEB-A34F-558E-C7FF-85CBDFE7EC38}"/>
              </a:ext>
            </a:extLst>
          </p:cNvPr>
          <p:cNvSpPr txBox="1"/>
          <p:nvPr/>
        </p:nvSpPr>
        <p:spPr>
          <a:xfrm>
            <a:off x="735495" y="680619"/>
            <a:ext cx="72873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sz="1800" b="1" u="none" strike="noStrike" dirty="0">
                <a:effectLst/>
                <a:latin typeface="Suisse Int"/>
                <a:ea typeface="Arial" panose="020B0604020202020204" pitchFamily="34" charset="0"/>
              </a:rPr>
              <a:t>Як вчити АІ-помічників </a:t>
            </a:r>
            <a:endParaRPr lang="uk-UA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0">
              <a:spcBef>
                <a:spcPts val="1400"/>
              </a:spcBef>
              <a:spcAft>
                <a:spcPts val="400"/>
              </a:spcAft>
            </a:pPr>
            <a:endParaRPr lang="uk-UA" sz="1400" b="1" i="0" u="none" strike="noStrike" dirty="0">
              <a:solidFill>
                <a:srgbClr val="000000"/>
              </a:solidFill>
              <a:effectLst/>
              <a:latin typeface="Suisse"/>
            </a:endParaRPr>
          </a:p>
        </p:txBody>
      </p:sp>
    </p:spTree>
    <p:extLst>
      <p:ext uri="{BB962C8B-B14F-4D97-AF65-F5344CB8AC3E}">
        <p14:creationId xmlns:p14="http://schemas.microsoft.com/office/powerpoint/2010/main" val="7269236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243</Words>
  <Application>Microsoft Office PowerPoint</Application>
  <PresentationFormat>Экран (16:9)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Wingdings</vt:lpstr>
      <vt:lpstr>Arial</vt:lpstr>
      <vt:lpstr>Suisse Int</vt:lpstr>
      <vt:lpstr>Suisse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s.dzhevaha</dc:creator>
  <cp:lastModifiedBy>s.dzhevaha</cp:lastModifiedBy>
  <cp:revision>15</cp:revision>
  <dcterms:modified xsi:type="dcterms:W3CDTF">2025-03-03T17:35:32Z</dcterms:modified>
</cp:coreProperties>
</file>